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84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7390" y="711200"/>
            <a:ext cx="7729219" cy="528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</a:t>
            </a:r>
            <a:r>
              <a:rPr spc="-30" dirty="0"/>
              <a:t> </a:t>
            </a:r>
            <a:r>
              <a:rPr spc="-10" dirty="0"/>
              <a:t>3753</a:t>
            </a:r>
            <a:r>
              <a:rPr spc="-35" dirty="0"/>
              <a:t> </a:t>
            </a:r>
            <a:r>
              <a:rPr spc="-10" dirty="0"/>
              <a:t>Fall</a:t>
            </a:r>
            <a:r>
              <a:rPr spc="-20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00206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548235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</a:t>
            </a:r>
            <a:r>
              <a:rPr spc="-30" dirty="0"/>
              <a:t> </a:t>
            </a:r>
            <a:r>
              <a:rPr spc="-10" dirty="0"/>
              <a:t>3753</a:t>
            </a:r>
            <a:r>
              <a:rPr spc="-35" dirty="0"/>
              <a:t> </a:t>
            </a:r>
            <a:r>
              <a:rPr spc="-10" dirty="0"/>
              <a:t>Fall</a:t>
            </a:r>
            <a:r>
              <a:rPr spc="-20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00206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</a:t>
            </a:r>
            <a:r>
              <a:rPr spc="-30" dirty="0"/>
              <a:t> </a:t>
            </a:r>
            <a:r>
              <a:rPr spc="-10" dirty="0"/>
              <a:t>3753</a:t>
            </a:r>
            <a:r>
              <a:rPr spc="-35" dirty="0"/>
              <a:t> </a:t>
            </a:r>
            <a:r>
              <a:rPr spc="-10" dirty="0"/>
              <a:t>Fall</a:t>
            </a:r>
            <a:r>
              <a:rPr spc="-20" dirty="0"/>
              <a:t> </a:t>
            </a:r>
            <a:r>
              <a:rPr spc="-1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00206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</a:t>
            </a:r>
            <a:r>
              <a:rPr spc="-30" dirty="0"/>
              <a:t> </a:t>
            </a:r>
            <a:r>
              <a:rPr spc="-10" dirty="0"/>
              <a:t>3753</a:t>
            </a:r>
            <a:r>
              <a:rPr spc="-35" dirty="0"/>
              <a:t> </a:t>
            </a:r>
            <a:r>
              <a:rPr spc="-10" dirty="0"/>
              <a:t>Fall</a:t>
            </a:r>
            <a:r>
              <a:rPr spc="-20" dirty="0"/>
              <a:t> </a:t>
            </a:r>
            <a:r>
              <a:rPr spc="-10" dirty="0"/>
              <a:t>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</a:t>
            </a:r>
            <a:r>
              <a:rPr spc="-30" dirty="0"/>
              <a:t> </a:t>
            </a:r>
            <a:r>
              <a:rPr spc="-10" dirty="0"/>
              <a:t>3753</a:t>
            </a:r>
            <a:r>
              <a:rPr spc="-35" dirty="0"/>
              <a:t> </a:t>
            </a:r>
            <a:r>
              <a:rPr spc="-10" dirty="0"/>
              <a:t>Fall</a:t>
            </a:r>
            <a:r>
              <a:rPr spc="-20" dirty="0"/>
              <a:t> </a:t>
            </a:r>
            <a:r>
              <a:rPr spc="-10" dirty="0"/>
              <a:t>2019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0960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8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4522" y="6286390"/>
            <a:ext cx="1614795" cy="31683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57200" y="6172409"/>
            <a:ext cx="444500" cy="429259"/>
          </a:xfrm>
          <a:custGeom>
            <a:avLst/>
            <a:gdLst/>
            <a:ahLst/>
            <a:cxnLst/>
            <a:rect l="l" t="t" r="r" b="b"/>
            <a:pathLst>
              <a:path w="444500" h="429259">
                <a:moveTo>
                  <a:pt x="262384" y="0"/>
                </a:moveTo>
                <a:lnTo>
                  <a:pt x="58911" y="0"/>
                </a:lnTo>
                <a:lnTo>
                  <a:pt x="0" y="58841"/>
                </a:lnTo>
                <a:lnTo>
                  <a:pt x="0" y="261964"/>
                </a:lnTo>
                <a:lnTo>
                  <a:pt x="58911" y="320762"/>
                </a:lnTo>
                <a:lnTo>
                  <a:pt x="123533" y="320762"/>
                </a:lnTo>
                <a:lnTo>
                  <a:pt x="123533" y="370191"/>
                </a:lnTo>
                <a:lnTo>
                  <a:pt x="182913" y="429064"/>
                </a:lnTo>
                <a:lnTo>
                  <a:pt x="354608" y="429064"/>
                </a:lnTo>
                <a:lnTo>
                  <a:pt x="414139" y="370244"/>
                </a:lnTo>
                <a:lnTo>
                  <a:pt x="414139" y="212891"/>
                </a:lnTo>
                <a:lnTo>
                  <a:pt x="444456" y="212891"/>
                </a:lnTo>
                <a:lnTo>
                  <a:pt x="444456" y="108135"/>
                </a:lnTo>
                <a:lnTo>
                  <a:pt x="321106" y="108135"/>
                </a:lnTo>
                <a:lnTo>
                  <a:pt x="321106" y="58851"/>
                </a:lnTo>
                <a:lnTo>
                  <a:pt x="262384" y="0"/>
                </a:lnTo>
                <a:close/>
              </a:path>
            </a:pathLst>
          </a:custGeom>
          <a:solidFill>
            <a:srgbClr val="CFB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63304" y="6178509"/>
            <a:ext cx="432434" cy="417195"/>
          </a:xfrm>
          <a:custGeom>
            <a:avLst/>
            <a:gdLst/>
            <a:ahLst/>
            <a:cxnLst/>
            <a:rect l="l" t="t" r="r" b="b"/>
            <a:pathLst>
              <a:path w="432434" h="417195">
                <a:moveTo>
                  <a:pt x="253763" y="0"/>
                </a:moveTo>
                <a:lnTo>
                  <a:pt x="55317" y="0"/>
                </a:lnTo>
                <a:lnTo>
                  <a:pt x="0" y="55279"/>
                </a:lnTo>
                <a:lnTo>
                  <a:pt x="0" y="253305"/>
                </a:lnTo>
                <a:lnTo>
                  <a:pt x="55317" y="308568"/>
                </a:lnTo>
                <a:lnTo>
                  <a:pt x="123543" y="308568"/>
                </a:lnTo>
                <a:lnTo>
                  <a:pt x="123543" y="361580"/>
                </a:lnTo>
                <a:lnTo>
                  <a:pt x="179303" y="416843"/>
                </a:lnTo>
                <a:lnTo>
                  <a:pt x="346004" y="416843"/>
                </a:lnTo>
                <a:lnTo>
                  <a:pt x="401924" y="361580"/>
                </a:lnTo>
                <a:lnTo>
                  <a:pt x="401924" y="200719"/>
                </a:lnTo>
                <a:lnTo>
                  <a:pt x="432237" y="200719"/>
                </a:lnTo>
                <a:lnTo>
                  <a:pt x="432237" y="108145"/>
                </a:lnTo>
                <a:lnTo>
                  <a:pt x="308886" y="108145"/>
                </a:lnTo>
                <a:lnTo>
                  <a:pt x="308886" y="55284"/>
                </a:lnTo>
                <a:lnTo>
                  <a:pt x="25376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78541" y="6193767"/>
            <a:ext cx="401955" cy="386715"/>
          </a:xfrm>
          <a:custGeom>
            <a:avLst/>
            <a:gdLst/>
            <a:ahLst/>
            <a:cxnLst/>
            <a:rect l="l" t="t" r="r" b="b"/>
            <a:pathLst>
              <a:path w="401955" h="386715">
                <a:moveTo>
                  <a:pt x="232174" y="0"/>
                </a:moveTo>
                <a:lnTo>
                  <a:pt x="46405" y="0"/>
                </a:lnTo>
                <a:lnTo>
                  <a:pt x="0" y="46335"/>
                </a:lnTo>
                <a:lnTo>
                  <a:pt x="0" y="231721"/>
                </a:lnTo>
                <a:lnTo>
                  <a:pt x="46405" y="278036"/>
                </a:lnTo>
                <a:lnTo>
                  <a:pt x="123554" y="278036"/>
                </a:lnTo>
                <a:lnTo>
                  <a:pt x="123554" y="339953"/>
                </a:lnTo>
                <a:lnTo>
                  <a:pt x="170348" y="386327"/>
                </a:lnTo>
                <a:lnTo>
                  <a:pt x="324506" y="386327"/>
                </a:lnTo>
                <a:lnTo>
                  <a:pt x="371424" y="339953"/>
                </a:lnTo>
                <a:lnTo>
                  <a:pt x="371424" y="170181"/>
                </a:lnTo>
                <a:lnTo>
                  <a:pt x="401763" y="170181"/>
                </a:lnTo>
                <a:lnTo>
                  <a:pt x="401763" y="108145"/>
                </a:lnTo>
                <a:lnTo>
                  <a:pt x="308709" y="108145"/>
                </a:lnTo>
                <a:lnTo>
                  <a:pt x="308709" y="324366"/>
                </a:lnTo>
                <a:lnTo>
                  <a:pt x="185574" y="324366"/>
                </a:lnTo>
                <a:lnTo>
                  <a:pt x="185574" y="278036"/>
                </a:lnTo>
                <a:lnTo>
                  <a:pt x="232174" y="278036"/>
                </a:lnTo>
                <a:lnTo>
                  <a:pt x="278413" y="231721"/>
                </a:lnTo>
                <a:lnTo>
                  <a:pt x="278413" y="170181"/>
                </a:lnTo>
                <a:lnTo>
                  <a:pt x="216388" y="170181"/>
                </a:lnTo>
                <a:lnTo>
                  <a:pt x="216388" y="216161"/>
                </a:lnTo>
                <a:lnTo>
                  <a:pt x="185574" y="216161"/>
                </a:lnTo>
                <a:lnTo>
                  <a:pt x="185574" y="108145"/>
                </a:lnTo>
                <a:lnTo>
                  <a:pt x="92784" y="108145"/>
                </a:lnTo>
                <a:lnTo>
                  <a:pt x="92784" y="170181"/>
                </a:lnTo>
                <a:lnTo>
                  <a:pt x="123554" y="170181"/>
                </a:lnTo>
                <a:lnTo>
                  <a:pt x="123554" y="216161"/>
                </a:lnTo>
                <a:lnTo>
                  <a:pt x="61895" y="216161"/>
                </a:lnTo>
                <a:lnTo>
                  <a:pt x="61895" y="61443"/>
                </a:lnTo>
                <a:lnTo>
                  <a:pt x="216388" y="61443"/>
                </a:lnTo>
                <a:lnTo>
                  <a:pt x="216388" y="108145"/>
                </a:lnTo>
                <a:lnTo>
                  <a:pt x="278413" y="108145"/>
                </a:lnTo>
                <a:lnTo>
                  <a:pt x="278413" y="46352"/>
                </a:lnTo>
                <a:lnTo>
                  <a:pt x="232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86181" y="6201397"/>
            <a:ext cx="386715" cy="371475"/>
          </a:xfrm>
          <a:custGeom>
            <a:avLst/>
            <a:gdLst/>
            <a:ahLst/>
            <a:cxnLst/>
            <a:rect l="l" t="t" r="r" b="b"/>
            <a:pathLst>
              <a:path w="386715" h="371475">
                <a:moveTo>
                  <a:pt x="221377" y="0"/>
                </a:moveTo>
                <a:lnTo>
                  <a:pt x="41933" y="0"/>
                </a:lnTo>
                <a:lnTo>
                  <a:pt x="0" y="41874"/>
                </a:lnTo>
                <a:lnTo>
                  <a:pt x="0" y="220955"/>
                </a:lnTo>
                <a:lnTo>
                  <a:pt x="41912" y="262771"/>
                </a:lnTo>
                <a:lnTo>
                  <a:pt x="123554" y="262771"/>
                </a:lnTo>
                <a:lnTo>
                  <a:pt x="123554" y="329134"/>
                </a:lnTo>
                <a:lnTo>
                  <a:pt x="165865" y="371095"/>
                </a:lnTo>
                <a:lnTo>
                  <a:pt x="313719" y="371095"/>
                </a:lnTo>
                <a:lnTo>
                  <a:pt x="356165" y="329112"/>
                </a:lnTo>
                <a:lnTo>
                  <a:pt x="356165" y="154943"/>
                </a:lnTo>
                <a:lnTo>
                  <a:pt x="386472" y="154943"/>
                </a:lnTo>
                <a:lnTo>
                  <a:pt x="386472" y="108165"/>
                </a:lnTo>
                <a:lnTo>
                  <a:pt x="308698" y="108165"/>
                </a:lnTo>
                <a:lnTo>
                  <a:pt x="308698" y="324344"/>
                </a:lnTo>
                <a:lnTo>
                  <a:pt x="170283" y="324344"/>
                </a:lnTo>
                <a:lnTo>
                  <a:pt x="170283" y="262771"/>
                </a:lnTo>
                <a:lnTo>
                  <a:pt x="221377" y="262771"/>
                </a:lnTo>
                <a:lnTo>
                  <a:pt x="263133" y="220955"/>
                </a:lnTo>
                <a:lnTo>
                  <a:pt x="263133" y="170191"/>
                </a:lnTo>
                <a:lnTo>
                  <a:pt x="216398" y="170191"/>
                </a:lnTo>
                <a:lnTo>
                  <a:pt x="216398" y="216155"/>
                </a:lnTo>
                <a:lnTo>
                  <a:pt x="170283" y="216155"/>
                </a:lnTo>
                <a:lnTo>
                  <a:pt x="170283" y="108165"/>
                </a:lnTo>
                <a:lnTo>
                  <a:pt x="92773" y="108165"/>
                </a:lnTo>
                <a:lnTo>
                  <a:pt x="92773" y="154943"/>
                </a:lnTo>
                <a:lnTo>
                  <a:pt x="123554" y="154943"/>
                </a:lnTo>
                <a:lnTo>
                  <a:pt x="123554" y="216155"/>
                </a:lnTo>
                <a:lnTo>
                  <a:pt x="46637" y="216155"/>
                </a:lnTo>
                <a:lnTo>
                  <a:pt x="46637" y="46194"/>
                </a:lnTo>
                <a:lnTo>
                  <a:pt x="216398" y="46194"/>
                </a:lnTo>
                <a:lnTo>
                  <a:pt x="216398" y="92891"/>
                </a:lnTo>
                <a:lnTo>
                  <a:pt x="263133" y="92891"/>
                </a:lnTo>
                <a:lnTo>
                  <a:pt x="263133" y="41874"/>
                </a:lnTo>
                <a:lnTo>
                  <a:pt x="221377" y="0"/>
                </a:lnTo>
                <a:close/>
              </a:path>
            </a:pathLst>
          </a:custGeom>
          <a:solidFill>
            <a:srgbClr val="CFB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85467" y="2324653"/>
            <a:ext cx="5973064" cy="1141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00206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8150" y="2560320"/>
            <a:ext cx="8267700" cy="3521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548235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13211" y="6449957"/>
            <a:ext cx="91821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</a:t>
            </a:r>
            <a:r>
              <a:rPr spc="-30" dirty="0"/>
              <a:t> </a:t>
            </a:r>
            <a:r>
              <a:rPr spc="-10" dirty="0"/>
              <a:t>3753</a:t>
            </a:r>
            <a:r>
              <a:rPr spc="-35" dirty="0"/>
              <a:t> </a:t>
            </a:r>
            <a:r>
              <a:rPr spc="-10" dirty="0"/>
              <a:t>Fall</a:t>
            </a:r>
            <a:r>
              <a:rPr spc="-20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0960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8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74522" y="6286390"/>
            <a:ext cx="1614795" cy="316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7200" y="6172409"/>
            <a:ext cx="444500" cy="429259"/>
          </a:xfrm>
          <a:custGeom>
            <a:avLst/>
            <a:gdLst/>
            <a:ahLst/>
            <a:cxnLst/>
            <a:rect l="l" t="t" r="r" b="b"/>
            <a:pathLst>
              <a:path w="444500" h="429259">
                <a:moveTo>
                  <a:pt x="262384" y="0"/>
                </a:moveTo>
                <a:lnTo>
                  <a:pt x="58911" y="0"/>
                </a:lnTo>
                <a:lnTo>
                  <a:pt x="0" y="58841"/>
                </a:lnTo>
                <a:lnTo>
                  <a:pt x="0" y="261964"/>
                </a:lnTo>
                <a:lnTo>
                  <a:pt x="58911" y="320762"/>
                </a:lnTo>
                <a:lnTo>
                  <a:pt x="123533" y="320762"/>
                </a:lnTo>
                <a:lnTo>
                  <a:pt x="123533" y="370191"/>
                </a:lnTo>
                <a:lnTo>
                  <a:pt x="182913" y="429064"/>
                </a:lnTo>
                <a:lnTo>
                  <a:pt x="354608" y="429064"/>
                </a:lnTo>
                <a:lnTo>
                  <a:pt x="414139" y="370244"/>
                </a:lnTo>
                <a:lnTo>
                  <a:pt x="414139" y="212891"/>
                </a:lnTo>
                <a:lnTo>
                  <a:pt x="444456" y="212891"/>
                </a:lnTo>
                <a:lnTo>
                  <a:pt x="444456" y="108135"/>
                </a:lnTo>
                <a:lnTo>
                  <a:pt x="321106" y="108135"/>
                </a:lnTo>
                <a:lnTo>
                  <a:pt x="321106" y="58851"/>
                </a:lnTo>
                <a:lnTo>
                  <a:pt x="262384" y="0"/>
                </a:lnTo>
                <a:close/>
              </a:path>
            </a:pathLst>
          </a:custGeom>
          <a:solidFill>
            <a:srgbClr val="CFB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63304" y="6178509"/>
            <a:ext cx="432434" cy="417195"/>
          </a:xfrm>
          <a:custGeom>
            <a:avLst/>
            <a:gdLst/>
            <a:ahLst/>
            <a:cxnLst/>
            <a:rect l="l" t="t" r="r" b="b"/>
            <a:pathLst>
              <a:path w="432434" h="417195">
                <a:moveTo>
                  <a:pt x="253763" y="0"/>
                </a:moveTo>
                <a:lnTo>
                  <a:pt x="55317" y="0"/>
                </a:lnTo>
                <a:lnTo>
                  <a:pt x="0" y="55279"/>
                </a:lnTo>
                <a:lnTo>
                  <a:pt x="0" y="253305"/>
                </a:lnTo>
                <a:lnTo>
                  <a:pt x="55317" y="308568"/>
                </a:lnTo>
                <a:lnTo>
                  <a:pt x="123543" y="308568"/>
                </a:lnTo>
                <a:lnTo>
                  <a:pt x="123543" y="361580"/>
                </a:lnTo>
                <a:lnTo>
                  <a:pt x="179303" y="416843"/>
                </a:lnTo>
                <a:lnTo>
                  <a:pt x="346004" y="416843"/>
                </a:lnTo>
                <a:lnTo>
                  <a:pt x="401924" y="361580"/>
                </a:lnTo>
                <a:lnTo>
                  <a:pt x="401924" y="200719"/>
                </a:lnTo>
                <a:lnTo>
                  <a:pt x="432237" y="200719"/>
                </a:lnTo>
                <a:lnTo>
                  <a:pt x="432237" y="108145"/>
                </a:lnTo>
                <a:lnTo>
                  <a:pt x="308886" y="108145"/>
                </a:lnTo>
                <a:lnTo>
                  <a:pt x="308886" y="55284"/>
                </a:lnTo>
                <a:lnTo>
                  <a:pt x="25376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78541" y="6193767"/>
            <a:ext cx="401955" cy="386715"/>
          </a:xfrm>
          <a:custGeom>
            <a:avLst/>
            <a:gdLst/>
            <a:ahLst/>
            <a:cxnLst/>
            <a:rect l="l" t="t" r="r" b="b"/>
            <a:pathLst>
              <a:path w="401955" h="386715">
                <a:moveTo>
                  <a:pt x="232174" y="0"/>
                </a:moveTo>
                <a:lnTo>
                  <a:pt x="46405" y="0"/>
                </a:lnTo>
                <a:lnTo>
                  <a:pt x="0" y="46335"/>
                </a:lnTo>
                <a:lnTo>
                  <a:pt x="0" y="231721"/>
                </a:lnTo>
                <a:lnTo>
                  <a:pt x="46405" y="278036"/>
                </a:lnTo>
                <a:lnTo>
                  <a:pt x="123554" y="278036"/>
                </a:lnTo>
                <a:lnTo>
                  <a:pt x="123554" y="339953"/>
                </a:lnTo>
                <a:lnTo>
                  <a:pt x="170348" y="386327"/>
                </a:lnTo>
                <a:lnTo>
                  <a:pt x="324506" y="386327"/>
                </a:lnTo>
                <a:lnTo>
                  <a:pt x="371424" y="339953"/>
                </a:lnTo>
                <a:lnTo>
                  <a:pt x="371424" y="170181"/>
                </a:lnTo>
                <a:lnTo>
                  <a:pt x="401763" y="170181"/>
                </a:lnTo>
                <a:lnTo>
                  <a:pt x="401763" y="108145"/>
                </a:lnTo>
                <a:lnTo>
                  <a:pt x="308709" y="108145"/>
                </a:lnTo>
                <a:lnTo>
                  <a:pt x="308709" y="324366"/>
                </a:lnTo>
                <a:lnTo>
                  <a:pt x="185574" y="324366"/>
                </a:lnTo>
                <a:lnTo>
                  <a:pt x="185574" y="278036"/>
                </a:lnTo>
                <a:lnTo>
                  <a:pt x="232174" y="278036"/>
                </a:lnTo>
                <a:lnTo>
                  <a:pt x="278413" y="231721"/>
                </a:lnTo>
                <a:lnTo>
                  <a:pt x="278413" y="170181"/>
                </a:lnTo>
                <a:lnTo>
                  <a:pt x="216388" y="170181"/>
                </a:lnTo>
                <a:lnTo>
                  <a:pt x="216388" y="216161"/>
                </a:lnTo>
                <a:lnTo>
                  <a:pt x="185574" y="216161"/>
                </a:lnTo>
                <a:lnTo>
                  <a:pt x="185574" y="108145"/>
                </a:lnTo>
                <a:lnTo>
                  <a:pt x="92784" y="108145"/>
                </a:lnTo>
                <a:lnTo>
                  <a:pt x="92784" y="170181"/>
                </a:lnTo>
                <a:lnTo>
                  <a:pt x="123554" y="170181"/>
                </a:lnTo>
                <a:lnTo>
                  <a:pt x="123554" y="216161"/>
                </a:lnTo>
                <a:lnTo>
                  <a:pt x="61895" y="216161"/>
                </a:lnTo>
                <a:lnTo>
                  <a:pt x="61895" y="61443"/>
                </a:lnTo>
                <a:lnTo>
                  <a:pt x="216388" y="61443"/>
                </a:lnTo>
                <a:lnTo>
                  <a:pt x="216388" y="108145"/>
                </a:lnTo>
                <a:lnTo>
                  <a:pt x="278413" y="108145"/>
                </a:lnTo>
                <a:lnTo>
                  <a:pt x="278413" y="46352"/>
                </a:lnTo>
                <a:lnTo>
                  <a:pt x="232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86181" y="6201397"/>
            <a:ext cx="386715" cy="371475"/>
          </a:xfrm>
          <a:custGeom>
            <a:avLst/>
            <a:gdLst/>
            <a:ahLst/>
            <a:cxnLst/>
            <a:rect l="l" t="t" r="r" b="b"/>
            <a:pathLst>
              <a:path w="386715" h="371475">
                <a:moveTo>
                  <a:pt x="221377" y="0"/>
                </a:moveTo>
                <a:lnTo>
                  <a:pt x="41933" y="0"/>
                </a:lnTo>
                <a:lnTo>
                  <a:pt x="0" y="41874"/>
                </a:lnTo>
                <a:lnTo>
                  <a:pt x="0" y="220955"/>
                </a:lnTo>
                <a:lnTo>
                  <a:pt x="41912" y="262771"/>
                </a:lnTo>
                <a:lnTo>
                  <a:pt x="123554" y="262771"/>
                </a:lnTo>
                <a:lnTo>
                  <a:pt x="123554" y="329134"/>
                </a:lnTo>
                <a:lnTo>
                  <a:pt x="165865" y="371095"/>
                </a:lnTo>
                <a:lnTo>
                  <a:pt x="313719" y="371095"/>
                </a:lnTo>
                <a:lnTo>
                  <a:pt x="356165" y="329112"/>
                </a:lnTo>
                <a:lnTo>
                  <a:pt x="356165" y="154943"/>
                </a:lnTo>
                <a:lnTo>
                  <a:pt x="386472" y="154943"/>
                </a:lnTo>
                <a:lnTo>
                  <a:pt x="386472" y="108165"/>
                </a:lnTo>
                <a:lnTo>
                  <a:pt x="308698" y="108165"/>
                </a:lnTo>
                <a:lnTo>
                  <a:pt x="308698" y="324344"/>
                </a:lnTo>
                <a:lnTo>
                  <a:pt x="170283" y="324344"/>
                </a:lnTo>
                <a:lnTo>
                  <a:pt x="170283" y="262771"/>
                </a:lnTo>
                <a:lnTo>
                  <a:pt x="221377" y="262771"/>
                </a:lnTo>
                <a:lnTo>
                  <a:pt x="263133" y="220955"/>
                </a:lnTo>
                <a:lnTo>
                  <a:pt x="263133" y="170191"/>
                </a:lnTo>
                <a:lnTo>
                  <a:pt x="216398" y="170191"/>
                </a:lnTo>
                <a:lnTo>
                  <a:pt x="216398" y="216155"/>
                </a:lnTo>
                <a:lnTo>
                  <a:pt x="170283" y="216155"/>
                </a:lnTo>
                <a:lnTo>
                  <a:pt x="170283" y="108165"/>
                </a:lnTo>
                <a:lnTo>
                  <a:pt x="92773" y="108165"/>
                </a:lnTo>
                <a:lnTo>
                  <a:pt x="92773" y="154943"/>
                </a:lnTo>
                <a:lnTo>
                  <a:pt x="123554" y="154943"/>
                </a:lnTo>
                <a:lnTo>
                  <a:pt x="123554" y="216155"/>
                </a:lnTo>
                <a:lnTo>
                  <a:pt x="46637" y="216155"/>
                </a:lnTo>
                <a:lnTo>
                  <a:pt x="46637" y="46194"/>
                </a:lnTo>
                <a:lnTo>
                  <a:pt x="216398" y="46194"/>
                </a:lnTo>
                <a:lnTo>
                  <a:pt x="216398" y="92891"/>
                </a:lnTo>
                <a:lnTo>
                  <a:pt x="263133" y="92891"/>
                </a:lnTo>
                <a:lnTo>
                  <a:pt x="263133" y="41874"/>
                </a:lnTo>
                <a:lnTo>
                  <a:pt x="221377" y="0"/>
                </a:lnTo>
                <a:close/>
              </a:path>
            </a:pathLst>
          </a:custGeom>
          <a:solidFill>
            <a:srgbClr val="CFB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2953" y="2131567"/>
            <a:ext cx="7098092" cy="1256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390" y="1781047"/>
            <a:ext cx="7628890" cy="1897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11625" y="6449957"/>
            <a:ext cx="921385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9681" y="2332735"/>
            <a:ext cx="6625590" cy="115316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347595" marR="5080" indent="-2335530">
              <a:lnSpc>
                <a:spcPts val="4200"/>
              </a:lnSpc>
              <a:spcBef>
                <a:spcPts val="640"/>
              </a:spcBef>
            </a:pPr>
            <a:r>
              <a:rPr sz="39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CSCI-3753: </a:t>
            </a:r>
            <a:r>
              <a:rPr sz="3900" b="1" spc="-10" dirty="0">
                <a:solidFill>
                  <a:srgbClr val="002060"/>
                </a:solidFill>
                <a:latin typeface="Times New Roman"/>
                <a:cs typeface="Times New Roman"/>
              </a:rPr>
              <a:t>Operating </a:t>
            </a:r>
            <a:r>
              <a:rPr sz="39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Systems  </a:t>
            </a:r>
            <a:r>
              <a:rPr lang="en-IN" sz="3900" b="1" spc="-10" dirty="0">
                <a:solidFill>
                  <a:srgbClr val="002060"/>
                </a:solidFill>
                <a:latin typeface="Times New Roman"/>
                <a:cs typeface="Times New Roman"/>
              </a:rPr>
              <a:t>Spring</a:t>
            </a:r>
            <a:r>
              <a:rPr sz="39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 20</a:t>
            </a:r>
            <a:r>
              <a:rPr lang="en-IN" sz="39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21</a:t>
            </a:r>
            <a:endParaRPr sz="39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3705" y="3886200"/>
            <a:ext cx="3196590" cy="187974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lang="en-US" sz="2300" b="1" spc="10" dirty="0">
                <a:solidFill>
                  <a:srgbClr val="002060"/>
                </a:solidFill>
                <a:latin typeface="Times New Roman"/>
                <a:cs typeface="Times New Roman"/>
              </a:rPr>
              <a:t>Biljith Thadichi</a:t>
            </a:r>
            <a:endParaRPr sz="2300" dirty="0">
              <a:latin typeface="Times New Roman"/>
              <a:cs typeface="Times New Roman"/>
            </a:endParaRPr>
          </a:p>
          <a:p>
            <a:pPr marL="12065" marR="5080" algn="ctr">
              <a:lnSpc>
                <a:spcPts val="2710"/>
              </a:lnSpc>
              <a:spcBef>
                <a:spcPts val="180"/>
              </a:spcBef>
            </a:pPr>
            <a:r>
              <a:rPr sz="1700" b="1" spc="20" dirty="0">
                <a:solidFill>
                  <a:srgbClr val="002060"/>
                </a:solidFill>
                <a:latin typeface="Times New Roman"/>
                <a:cs typeface="Times New Roman"/>
              </a:rPr>
              <a:t>Department </a:t>
            </a:r>
            <a:r>
              <a:rPr sz="1700" b="1" spc="1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1700" b="1" spc="20" dirty="0">
                <a:solidFill>
                  <a:srgbClr val="002060"/>
                </a:solidFill>
                <a:latin typeface="Times New Roman"/>
                <a:cs typeface="Times New Roman"/>
              </a:rPr>
              <a:t>Computer</a:t>
            </a:r>
            <a:r>
              <a:rPr sz="1700" b="1" spc="-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Science  University </a:t>
            </a:r>
            <a:r>
              <a:rPr sz="1700" b="1" spc="1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Colorado</a:t>
            </a:r>
            <a:r>
              <a:rPr sz="1700" b="1" spc="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Boulder</a:t>
            </a:r>
            <a:endParaRPr lang="en-US" sz="1700" b="1" spc="15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marL="12065" marR="5080" algn="ctr">
              <a:lnSpc>
                <a:spcPts val="2710"/>
              </a:lnSpc>
              <a:spcBef>
                <a:spcPts val="180"/>
              </a:spcBef>
            </a:pPr>
            <a:r>
              <a:rPr lang="en-IN"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Slides based on presentation by Abigail Fernandes</a:t>
            </a:r>
            <a:endParaRPr sz="17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0231" y="356615"/>
            <a:ext cx="1569720" cy="1149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104A910-119A-4E7D-84F7-74A560A0E690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6041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31908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000000"/>
                </a:solidFill>
              </a:rPr>
              <a:t>Safe</a:t>
            </a:r>
            <a:r>
              <a:rPr sz="3300" spc="-25" dirty="0">
                <a:solidFill>
                  <a:srgbClr val="000000"/>
                </a:solidFill>
              </a:rPr>
              <a:t> </a:t>
            </a:r>
            <a:r>
              <a:rPr sz="3300" spc="-30" dirty="0">
                <a:solidFill>
                  <a:srgbClr val="000000"/>
                </a:solidFill>
              </a:rPr>
              <a:t>State</a:t>
            </a:r>
            <a:r>
              <a:rPr sz="3300" spc="-25" dirty="0">
                <a:solidFill>
                  <a:srgbClr val="000000"/>
                </a:solidFill>
              </a:rPr>
              <a:t> </a:t>
            </a:r>
            <a:r>
              <a:rPr sz="3300" spc="-15" dirty="0">
                <a:solidFill>
                  <a:srgbClr val="000000"/>
                </a:solidFill>
              </a:rPr>
              <a:t>Example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819147"/>
            <a:ext cx="3260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800" dirty="0">
                <a:latin typeface="Calibri"/>
                <a:cs typeface="Calibri"/>
              </a:rPr>
              <a:t>Suppose </a:t>
            </a: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12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tape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drives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74139" y="2101127"/>
          <a:ext cx="5746749" cy="12324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3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4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5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005"/>
                        </a:lnSpc>
                        <a:spcBef>
                          <a:spcPts val="18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max</a:t>
                      </a:r>
                      <a:r>
                        <a:rPr sz="1800" spc="-30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800" spc="-5" dirty="0">
                          <a:latin typeface="Comic Sans MS"/>
                          <a:cs typeface="Comic Sans MS"/>
                        </a:rPr>
                        <a:t>need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2286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2005"/>
                        </a:lnSpc>
                        <a:spcBef>
                          <a:spcPts val="180"/>
                        </a:spcBef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current</a:t>
                      </a:r>
                      <a:r>
                        <a:rPr sz="1800" spc="-20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800" spc="-5" dirty="0">
                          <a:latin typeface="Comic Sans MS"/>
                          <a:cs typeface="Comic Sans MS"/>
                        </a:rPr>
                        <a:t>usage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2286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9079">
                        <a:lnSpc>
                          <a:spcPts val="2005"/>
                        </a:lnSpc>
                        <a:spcBef>
                          <a:spcPts val="180"/>
                        </a:spcBef>
                      </a:pPr>
                      <a:r>
                        <a:rPr sz="1800" spc="-5" dirty="0">
                          <a:latin typeface="Comic Sans MS"/>
                          <a:cs typeface="Comic Sans MS"/>
                        </a:rPr>
                        <a:t>could</a:t>
                      </a:r>
                      <a:r>
                        <a:rPr sz="1800" spc="-35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800" spc="-5" dirty="0">
                          <a:latin typeface="Comic Sans MS"/>
                          <a:cs typeface="Comic Sans MS"/>
                        </a:rPr>
                        <a:t>ask</a:t>
                      </a:r>
                      <a:r>
                        <a:rPr sz="1800" spc="-30" dirty="0">
                          <a:latin typeface="Comic Sans MS"/>
                          <a:cs typeface="Comic Sans MS"/>
                        </a:rPr>
                        <a:t> </a:t>
                      </a:r>
                      <a:r>
                        <a:rPr sz="1800" spc="-5" dirty="0">
                          <a:latin typeface="Comic Sans MS"/>
                          <a:cs typeface="Comic Sans MS"/>
                        </a:rPr>
                        <a:t>for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2286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20">
                <a:tc>
                  <a:txBody>
                    <a:bodyPr/>
                    <a:lstStyle/>
                    <a:p>
                      <a:pPr marL="31750">
                        <a:lnSpc>
                          <a:spcPts val="2125"/>
                        </a:lnSpc>
                        <a:spcBef>
                          <a:spcPts val="75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p0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9525" marB="0"/>
                </a:tc>
                <a:tc>
                  <a:txBody>
                    <a:bodyPr/>
                    <a:lstStyle/>
                    <a:p>
                      <a:pPr marR="110489" algn="ctr">
                        <a:lnSpc>
                          <a:spcPts val="2125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10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683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ts val="2125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5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683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ts val="2125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5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3683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0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p1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R="21399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4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2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2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101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68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p2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R="21399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9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2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dirty="0">
                          <a:latin typeface="Comic Sans MS"/>
                          <a:cs typeface="Comic Sans MS"/>
                        </a:rPr>
                        <a:t>7</a:t>
                      </a:r>
                      <a:endParaRPr sz="1800">
                        <a:latin typeface="Comic Sans MS"/>
                        <a:cs typeface="Comic Sans MS"/>
                      </a:endParaRPr>
                    </a:p>
                  </a:txBody>
                  <a:tcPr marL="0" marR="0" marT="1651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07390" y="3306571"/>
            <a:ext cx="6113780" cy="1755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559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3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drives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remain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</a:pPr>
            <a:endParaRPr sz="2100">
              <a:latin typeface="Comic Sans MS"/>
              <a:cs typeface="Comic Sans MS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800" spc="-10" dirty="0">
                <a:latin typeface="Calibri"/>
                <a:cs typeface="Calibri"/>
              </a:rPr>
              <a:t>Current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state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safe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because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safe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sequence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exists: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&lt;p1,p0,p2&gt;</a:t>
            </a:r>
            <a:endParaRPr sz="1800">
              <a:latin typeface="Calibri"/>
              <a:cs typeface="Calibri"/>
            </a:endParaRPr>
          </a:p>
          <a:p>
            <a:pPr marL="698500" marR="2140585">
              <a:lnSpc>
                <a:spcPct val="110000"/>
              </a:lnSpc>
              <a:spcBef>
                <a:spcPts val="55"/>
              </a:spcBef>
            </a:pPr>
            <a:r>
              <a:rPr sz="1600" spc="-5" dirty="0">
                <a:latin typeface="Calibri"/>
                <a:cs typeface="Calibri"/>
              </a:rPr>
              <a:t>p1 </a:t>
            </a:r>
            <a:r>
              <a:rPr sz="1600" spc="-10" dirty="0">
                <a:latin typeface="Calibri"/>
                <a:cs typeface="Calibri"/>
              </a:rPr>
              <a:t>can complete </a:t>
            </a:r>
            <a:r>
              <a:rPr sz="1600" spc="-5" dirty="0">
                <a:latin typeface="Calibri"/>
                <a:cs typeface="Calibri"/>
              </a:rPr>
              <a:t>with </a:t>
            </a:r>
            <a:r>
              <a:rPr sz="1600" spc="-10" dirty="0">
                <a:latin typeface="Calibri"/>
                <a:cs typeface="Calibri"/>
              </a:rPr>
              <a:t>current resources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p0 </a:t>
            </a:r>
            <a:r>
              <a:rPr sz="1600" spc="-10" dirty="0">
                <a:latin typeface="Calibri"/>
                <a:cs typeface="Calibri"/>
              </a:rPr>
              <a:t>can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complete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spc="-10" dirty="0">
                <a:latin typeface="Calibri"/>
                <a:cs typeface="Calibri"/>
              </a:rPr>
              <a:t> current+p1</a:t>
            </a:r>
            <a:endParaRPr sz="1600">
              <a:latin typeface="Calibri"/>
              <a:cs typeface="Calibri"/>
            </a:endParaRPr>
          </a:p>
          <a:p>
            <a:pPr marL="698500">
              <a:lnSpc>
                <a:spcPct val="100000"/>
              </a:lnSpc>
              <a:spcBef>
                <a:spcPts val="170"/>
              </a:spcBef>
            </a:pPr>
            <a:r>
              <a:rPr sz="1600" spc="-5" dirty="0">
                <a:latin typeface="Calibri"/>
                <a:cs typeface="Calibri"/>
              </a:rPr>
              <a:t>p2 </a:t>
            </a:r>
            <a:r>
              <a:rPr sz="1600" spc="-10" dirty="0">
                <a:latin typeface="Calibri"/>
                <a:cs typeface="Calibri"/>
              </a:rPr>
              <a:t>can complete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with</a:t>
            </a:r>
            <a:r>
              <a:rPr sz="1600" spc="-10" dirty="0">
                <a:latin typeface="Calibri"/>
                <a:cs typeface="Calibri"/>
              </a:rPr>
              <a:t> current</a:t>
            </a:r>
            <a:r>
              <a:rPr sz="1600" spc="-5" dirty="0">
                <a:latin typeface="Calibri"/>
                <a:cs typeface="Calibri"/>
              </a:rPr>
              <a:t> +p1+p0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D045316-B887-4BF0-A231-BE63DB9DFF89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55327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Banker’s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spc="10" dirty="0">
                <a:solidFill>
                  <a:srgbClr val="000000"/>
                </a:solidFill>
              </a:rPr>
              <a:t>Algorithm-</a:t>
            </a:r>
            <a:r>
              <a:rPr sz="3300" spc="-10" dirty="0">
                <a:solidFill>
                  <a:srgbClr val="000000"/>
                </a:solidFill>
              </a:rPr>
              <a:t> </a:t>
            </a:r>
            <a:r>
              <a:rPr sz="3300" spc="-5" dirty="0" err="1">
                <a:solidFill>
                  <a:srgbClr val="000000"/>
                </a:solidFill>
              </a:rPr>
              <a:t>Introduc</a:t>
            </a:r>
            <a:r>
              <a:rPr lang="en-IN" sz="3300" spc="-5" dirty="0" err="1">
                <a:solidFill>
                  <a:srgbClr val="000000"/>
                </a:solidFill>
              </a:rPr>
              <a:t>ti</a:t>
            </a:r>
            <a:r>
              <a:rPr sz="3300" spc="-5" dirty="0">
                <a:solidFill>
                  <a:srgbClr val="000000"/>
                </a:solidFill>
              </a:rPr>
              <a:t>on</a:t>
            </a:r>
            <a:endParaRPr sz="330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735327"/>
            <a:ext cx="7703184" cy="8121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20" dirty="0">
                <a:latin typeface="Calibri"/>
                <a:cs typeface="Calibri"/>
              </a:rPr>
              <a:t>Banker’s</a:t>
            </a:r>
            <a:r>
              <a:rPr sz="2100" spc="-5" dirty="0">
                <a:latin typeface="Calibri"/>
                <a:cs typeface="Calibri"/>
              </a:rPr>
              <a:t> Algorithm also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referred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to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b="1" spc="-5" dirty="0">
                <a:solidFill>
                  <a:srgbClr val="7030A0"/>
                </a:solidFill>
                <a:latin typeface="Calibri"/>
                <a:cs typeface="Calibri"/>
              </a:rPr>
              <a:t>Deadlock</a:t>
            </a:r>
            <a:r>
              <a:rPr sz="2100" b="1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7030A0"/>
                </a:solidFill>
                <a:latin typeface="Calibri"/>
                <a:cs typeface="Calibri"/>
              </a:rPr>
              <a:t>avoidance</a:t>
            </a:r>
            <a:r>
              <a:rPr sz="2100" b="1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b="1" spc="-5" dirty="0">
                <a:solidFill>
                  <a:srgbClr val="7030A0"/>
                </a:solidFill>
                <a:latin typeface="Calibri"/>
                <a:cs typeface="Calibri"/>
              </a:rPr>
              <a:t>algorithm</a:t>
            </a:r>
            <a:endParaRPr sz="21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Developed </a:t>
            </a:r>
            <a:r>
              <a:rPr sz="2100" spc="-10" dirty="0">
                <a:latin typeface="Calibri"/>
                <a:cs typeface="Calibri"/>
              </a:rPr>
              <a:t>by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7030A0"/>
                </a:solidFill>
                <a:latin typeface="Calibri"/>
                <a:cs typeface="Calibri"/>
              </a:rPr>
              <a:t>Dijkstra</a:t>
            </a:r>
            <a:r>
              <a:rPr sz="2100" b="1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(Remember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shortest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path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-10" dirty="0">
                <a:latin typeface="Calibri"/>
                <a:cs typeface="Calibri"/>
              </a:rPr>
              <a:t>weighted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graph)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90BF90C-A08A-41C0-BAE8-D55F258DE790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56127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Banker’s</a:t>
            </a:r>
            <a:r>
              <a:rPr sz="3300" spc="-10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Algorithm </a:t>
            </a:r>
            <a:r>
              <a:rPr sz="3300" dirty="0">
                <a:solidFill>
                  <a:srgbClr val="000000"/>
                </a:solidFill>
              </a:rPr>
              <a:t>- </a:t>
            </a:r>
            <a:r>
              <a:rPr sz="3300" spc="-15" dirty="0">
                <a:solidFill>
                  <a:srgbClr val="000000"/>
                </a:solidFill>
              </a:rPr>
              <a:t>Introduction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808479"/>
            <a:ext cx="7637780" cy="3422027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84150" marR="255904" indent="-171450">
              <a:lnSpc>
                <a:spcPts val="2300"/>
              </a:lnSpc>
              <a:spcBef>
                <a:spcPts val="36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Suppose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we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know the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“worst</a:t>
            </a:r>
            <a:r>
              <a:rPr sz="2100" spc="-5" dirty="0">
                <a:latin typeface="Calibri"/>
                <a:cs typeface="Calibri"/>
              </a:rPr>
              <a:t> case” </a:t>
            </a:r>
            <a:r>
              <a:rPr sz="2100" spc="-10" dirty="0">
                <a:solidFill>
                  <a:srgbClr val="7030A0"/>
                </a:solidFill>
                <a:latin typeface="Calibri"/>
                <a:cs typeface="Calibri"/>
              </a:rPr>
              <a:t>resource</a:t>
            </a:r>
            <a:r>
              <a:rPr sz="2100" dirty="0">
                <a:solidFill>
                  <a:srgbClr val="7030A0"/>
                </a:solidFill>
                <a:latin typeface="Calibri"/>
                <a:cs typeface="Calibri"/>
              </a:rPr>
              <a:t> needs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5" dirty="0">
                <a:latin typeface="Calibri"/>
                <a:cs typeface="Calibri"/>
              </a:rPr>
              <a:t> processes</a:t>
            </a:r>
            <a:r>
              <a:rPr sz="2100" dirty="0">
                <a:latin typeface="Calibri"/>
                <a:cs typeface="Calibri"/>
              </a:rPr>
              <a:t> in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advance</a:t>
            </a:r>
            <a:endParaRPr sz="2100" dirty="0">
              <a:latin typeface="Calibri"/>
              <a:cs typeface="Calibri"/>
            </a:endParaRPr>
          </a:p>
          <a:p>
            <a:pPr marL="527050" marR="79375" lvl="1" indent="-171450">
              <a:lnSpc>
                <a:spcPts val="1900"/>
              </a:lnSpc>
              <a:spcBef>
                <a:spcPts val="425"/>
              </a:spcBef>
              <a:buFont typeface="Arial"/>
              <a:buChar char="•"/>
              <a:tabLst>
                <a:tab pos="527050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bit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like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credit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limit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your</a:t>
            </a:r>
            <a:r>
              <a:rPr sz="1800" spc="-5" dirty="0">
                <a:latin typeface="Calibri"/>
                <a:cs typeface="Calibri"/>
              </a:rPr>
              <a:t> credit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cards.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why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call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Banker’s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Algorithm)</a:t>
            </a:r>
            <a:endParaRPr sz="1800" dirty="0">
              <a:latin typeface="Calibri"/>
              <a:cs typeface="Calibri"/>
            </a:endParaRPr>
          </a:p>
          <a:p>
            <a:pPr marL="184150" marR="5080" indent="-171450">
              <a:lnSpc>
                <a:spcPts val="2300"/>
              </a:lnSpc>
              <a:spcBef>
                <a:spcPts val="77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Observation: Suppose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we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just</a:t>
            </a:r>
            <a:r>
              <a:rPr sz="2100" spc="-5" dirty="0">
                <a:latin typeface="Calibri"/>
                <a:cs typeface="Calibri"/>
              </a:rPr>
              <a:t> give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some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process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ALL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the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resources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it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could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need…</a:t>
            </a:r>
          </a:p>
          <a:p>
            <a:pPr marL="527050" lvl="1" indent="-17145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7050" algn="l"/>
              </a:tabLst>
            </a:pP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it will </a:t>
            </a:r>
            <a:r>
              <a:rPr sz="1800" spc="-15" dirty="0">
                <a:latin typeface="Calibri"/>
                <a:cs typeface="Calibri"/>
              </a:rPr>
              <a:t>execute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completion.</a:t>
            </a:r>
            <a:endParaRPr sz="18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5" dirty="0">
                <a:latin typeface="Calibri"/>
                <a:cs typeface="Calibri"/>
              </a:rPr>
              <a:t>After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give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back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resources.</a:t>
            </a:r>
            <a:endParaRPr sz="1800" dirty="0">
              <a:latin typeface="Calibri"/>
              <a:cs typeface="Calibri"/>
            </a:endParaRPr>
          </a:p>
          <a:p>
            <a:pPr marL="184150" marR="434340" indent="-171450">
              <a:lnSpc>
                <a:spcPts val="2180"/>
              </a:lnSpc>
              <a:spcBef>
                <a:spcPts val="894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20" dirty="0">
                <a:latin typeface="Calibri"/>
                <a:cs typeface="Calibri"/>
              </a:rPr>
              <a:t>Like</a:t>
            </a:r>
            <a:r>
              <a:rPr sz="2100" dirty="0">
                <a:latin typeface="Calibri"/>
                <a:cs typeface="Calibri"/>
              </a:rPr>
              <a:t> a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bank: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If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lang="en-IN" sz="2100" dirty="0">
                <a:latin typeface="Calibri"/>
                <a:cs typeface="Calibri"/>
              </a:rPr>
              <a:t>Chase</a:t>
            </a:r>
            <a:r>
              <a:rPr sz="2100" spc="-10" dirty="0">
                <a:latin typeface="Calibri"/>
                <a:cs typeface="Calibri"/>
              </a:rPr>
              <a:t> just</a:t>
            </a:r>
            <a:r>
              <a:rPr sz="2100" spc="-5" dirty="0">
                <a:latin typeface="Calibri"/>
                <a:cs typeface="Calibri"/>
              </a:rPr>
              <a:t> hands </a:t>
            </a:r>
            <a:r>
              <a:rPr sz="2100" spc="-10" dirty="0">
                <a:latin typeface="Calibri"/>
                <a:cs typeface="Calibri"/>
              </a:rPr>
              <a:t>you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all </a:t>
            </a:r>
            <a:r>
              <a:rPr sz="2100" spc="-5" dirty="0">
                <a:latin typeface="Calibri"/>
                <a:cs typeface="Calibri"/>
              </a:rPr>
              <a:t>the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money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your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credit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lines 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permit,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at</a:t>
            </a:r>
            <a:r>
              <a:rPr sz="2100" spc="-5" dirty="0">
                <a:latin typeface="Calibri"/>
                <a:cs typeface="Calibri"/>
              </a:rPr>
              <a:t> the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end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5" dirty="0">
                <a:latin typeface="Calibri"/>
                <a:cs typeface="Calibri"/>
              </a:rPr>
              <a:t> the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month,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you’ll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pay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your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entire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bill, </a:t>
            </a:r>
            <a:r>
              <a:rPr sz="2100" spc="-5" dirty="0">
                <a:latin typeface="Calibri"/>
                <a:cs typeface="Calibri"/>
              </a:rPr>
              <a:t>right?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FD6C7D2-35B1-4697-B103-B78C9A355D2B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32048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Banker’s</a:t>
            </a:r>
            <a:r>
              <a:rPr sz="3300" spc="-70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Algorithm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86229"/>
            <a:ext cx="6134735" cy="360098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latin typeface="Calibri"/>
                <a:cs typeface="Calibri"/>
              </a:rPr>
              <a:t>So…</a:t>
            </a:r>
            <a:endParaRPr sz="24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2705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pre-declares</a:t>
            </a:r>
            <a:r>
              <a:rPr sz="2000" dirty="0">
                <a:latin typeface="Calibri"/>
                <a:cs typeface="Calibri"/>
              </a:rPr>
              <a:t> its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worst-case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needs</a:t>
            </a:r>
            <a:endParaRPr sz="20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527050" algn="l"/>
              </a:tabLst>
            </a:pPr>
            <a:r>
              <a:rPr sz="2000" spc="-5" dirty="0">
                <a:latin typeface="Calibri"/>
                <a:cs typeface="Calibri"/>
              </a:rPr>
              <a:t>Then </a:t>
            </a:r>
            <a:r>
              <a:rPr sz="2000" dirty="0">
                <a:latin typeface="Calibri"/>
                <a:cs typeface="Calibri"/>
              </a:rPr>
              <a:t>it </a:t>
            </a:r>
            <a:r>
              <a:rPr sz="2000" spc="-5" dirty="0">
                <a:latin typeface="Calibri"/>
                <a:cs typeface="Calibri"/>
              </a:rPr>
              <a:t>asks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what</a:t>
            </a:r>
            <a:r>
              <a:rPr sz="2000" dirty="0">
                <a:latin typeface="Calibri"/>
                <a:cs typeface="Calibri"/>
              </a:rPr>
              <a:t> it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“really”</a:t>
            </a:r>
            <a:r>
              <a:rPr sz="2000" spc="-5" dirty="0">
                <a:latin typeface="Calibri"/>
                <a:cs typeface="Calibri"/>
              </a:rPr>
              <a:t> needs,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lang="en-IN" sz="2000" spc="140" dirty="0">
                <a:latin typeface="Calibri"/>
                <a:cs typeface="Calibri"/>
              </a:rPr>
              <a:t>little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lang="en-IN" sz="2000" dirty="0">
                <a:latin typeface="Calibri"/>
                <a:cs typeface="Calibri"/>
              </a:rPr>
              <a:t> time</a:t>
            </a:r>
            <a:endParaRPr sz="20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52705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algorithm decides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15" dirty="0">
                <a:latin typeface="Calibri"/>
                <a:cs typeface="Calibri"/>
              </a:rPr>
              <a:t>grant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requests</a:t>
            </a:r>
            <a:endParaRPr sz="20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4150" algn="l"/>
              </a:tabLst>
            </a:pP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delays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unless:</a:t>
            </a:r>
            <a:endParaRPr sz="24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527050" algn="l"/>
              </a:tabLst>
            </a:pP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spc="-10" dirty="0">
                <a:latin typeface="Calibri"/>
                <a:cs typeface="Calibri"/>
              </a:rPr>
              <a:t>can </a:t>
            </a:r>
            <a:r>
              <a:rPr sz="2000" spc="-5" dirty="0">
                <a:latin typeface="Calibri"/>
                <a:cs typeface="Calibri"/>
              </a:rPr>
              <a:t>ﬁnd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sequence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processes…</a:t>
            </a:r>
            <a:endParaRPr sz="2000" dirty="0">
              <a:latin typeface="Calibri"/>
              <a:cs typeface="Calibri"/>
            </a:endParaRPr>
          </a:p>
          <a:p>
            <a:pPr marL="869950" lvl="2" indent="-17145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869950" algn="l"/>
              </a:tabLst>
            </a:pPr>
            <a:r>
              <a:rPr sz="1700" dirty="0">
                <a:latin typeface="Calibri"/>
                <a:cs typeface="Calibri"/>
              </a:rPr>
              <a:t>….</a:t>
            </a:r>
            <a:r>
              <a:rPr sz="1700" spc="-10" dirty="0">
                <a:latin typeface="Calibri"/>
                <a:cs typeface="Calibri"/>
              </a:rPr>
              <a:t> such</a:t>
            </a:r>
            <a:r>
              <a:rPr sz="1700" spc="-5" dirty="0">
                <a:latin typeface="Calibri"/>
                <a:cs typeface="Calibri"/>
              </a:rPr>
              <a:t> that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could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grant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their </a:t>
            </a:r>
            <a:r>
              <a:rPr sz="1700" spc="-10" dirty="0">
                <a:latin typeface="Calibri"/>
                <a:cs typeface="Calibri"/>
              </a:rPr>
              <a:t>outstanding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need…</a:t>
            </a:r>
            <a:endParaRPr sz="1700" dirty="0">
              <a:latin typeface="Calibri"/>
              <a:cs typeface="Calibri"/>
            </a:endParaRPr>
          </a:p>
          <a:p>
            <a:pPr marL="869950" lvl="2" indent="-17145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869950" algn="l"/>
              </a:tabLst>
            </a:pPr>
            <a:r>
              <a:rPr sz="1700" dirty="0">
                <a:latin typeface="Calibri"/>
                <a:cs typeface="Calibri"/>
              </a:rPr>
              <a:t>…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so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they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would terminate…</a:t>
            </a:r>
            <a:endParaRPr sz="1700" dirty="0">
              <a:latin typeface="Calibri"/>
              <a:cs typeface="Calibri"/>
            </a:endParaRPr>
          </a:p>
          <a:p>
            <a:pPr marL="869950" lvl="2" indent="-17145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869950" algn="l"/>
              </a:tabLst>
            </a:pPr>
            <a:r>
              <a:rPr sz="1700" dirty="0">
                <a:latin typeface="Calibri"/>
                <a:cs typeface="Calibri"/>
              </a:rPr>
              <a:t>…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114" dirty="0">
                <a:latin typeface="Calibri"/>
                <a:cs typeface="Calibri"/>
              </a:rPr>
              <a:t>le</a:t>
            </a:r>
            <a:r>
              <a:rPr lang="en-IN" sz="1700" spc="114" dirty="0" err="1">
                <a:latin typeface="Calibri"/>
                <a:cs typeface="Calibri"/>
              </a:rPr>
              <a:t>tti</a:t>
            </a:r>
            <a:r>
              <a:rPr sz="1700" spc="114" dirty="0">
                <a:latin typeface="Calibri"/>
                <a:cs typeface="Calibri"/>
              </a:rPr>
              <a:t>ng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collect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their</a:t>
            </a:r>
            <a:r>
              <a:rPr sz="1700" spc="-10" dirty="0">
                <a:latin typeface="Calibri"/>
                <a:cs typeface="Calibri"/>
              </a:rPr>
              <a:t> resources…</a:t>
            </a:r>
            <a:endParaRPr sz="1700" dirty="0">
              <a:latin typeface="Calibri"/>
              <a:cs typeface="Calibri"/>
            </a:endParaRPr>
          </a:p>
          <a:p>
            <a:pPr marL="869950" lvl="2" indent="-17145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869950" algn="l"/>
              </a:tabLst>
            </a:pPr>
            <a:r>
              <a:rPr sz="1700" dirty="0">
                <a:latin typeface="Calibri"/>
                <a:cs typeface="Calibri"/>
              </a:rPr>
              <a:t>… </a:t>
            </a:r>
            <a:r>
              <a:rPr sz="1700" spc="-5" dirty="0">
                <a:latin typeface="Calibri"/>
                <a:cs typeface="Calibri"/>
              </a:rPr>
              <a:t>and in this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way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can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20" dirty="0">
                <a:latin typeface="Calibri"/>
                <a:cs typeface="Calibri"/>
              </a:rPr>
              <a:t>execute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everything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to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 err="1">
                <a:latin typeface="Calibri"/>
                <a:cs typeface="Calibri"/>
              </a:rPr>
              <a:t>comple</a:t>
            </a:r>
            <a:r>
              <a:rPr lang="en-IN" sz="1700" dirty="0" err="1">
                <a:latin typeface="Calibri"/>
                <a:cs typeface="Calibri"/>
              </a:rPr>
              <a:t>ti</a:t>
            </a:r>
            <a:r>
              <a:rPr sz="1700" dirty="0">
                <a:latin typeface="Calibri"/>
                <a:cs typeface="Calibri"/>
              </a:rPr>
              <a:t>on!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167B6C8-B52F-45DA-84B0-5C7D4621AE54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62026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Banker’s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Algorithm</a:t>
            </a:r>
            <a:r>
              <a:rPr sz="3300" spc="-10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–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spc="-25" dirty="0">
                <a:solidFill>
                  <a:srgbClr val="000000"/>
                </a:solidFill>
              </a:rPr>
              <a:t>Data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Structures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29740"/>
            <a:ext cx="1549400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2000" spc="-5" dirty="0">
                <a:solidFill>
                  <a:srgbClr val="548235"/>
                </a:solidFill>
                <a:latin typeface="Courier New"/>
                <a:cs typeface="Courier New"/>
              </a:rPr>
              <a:t>n:</a:t>
            </a:r>
            <a:r>
              <a:rPr sz="2000" spc="-10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548235"/>
                </a:solidFill>
                <a:latin typeface="Courier New"/>
                <a:cs typeface="Courier New"/>
              </a:rPr>
              <a:t>integer </a:t>
            </a:r>
            <a:r>
              <a:rPr sz="2000" spc="-118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548235"/>
                </a:solidFill>
                <a:latin typeface="Courier New"/>
                <a:cs typeface="Courier New"/>
              </a:rPr>
              <a:t>m:</a:t>
            </a:r>
            <a:r>
              <a:rPr sz="2000" spc="-10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548235"/>
                </a:solidFill>
                <a:latin typeface="Courier New"/>
                <a:cs typeface="Courier New"/>
              </a:rPr>
              <a:t>integer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3590" y="1729740"/>
            <a:ext cx="2159000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#</a:t>
            </a:r>
            <a:r>
              <a:rPr sz="2000" spc="-55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of</a:t>
            </a:r>
            <a:r>
              <a:rPr sz="2000" spc="-5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processes </a:t>
            </a:r>
            <a:r>
              <a:rPr sz="2000" spc="-1185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#</a:t>
            </a:r>
            <a:r>
              <a:rPr sz="2000" spc="-55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of</a:t>
            </a:r>
            <a:r>
              <a:rPr sz="2000" spc="-5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resources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390" y="2787395"/>
            <a:ext cx="7645400" cy="209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9245">
              <a:lnSpc>
                <a:spcPct val="112000"/>
              </a:lnSpc>
              <a:spcBef>
                <a:spcPts val="100"/>
              </a:spcBef>
            </a:pPr>
            <a:r>
              <a:rPr sz="2000" spc="-5" dirty="0">
                <a:solidFill>
                  <a:srgbClr val="548235"/>
                </a:solidFill>
                <a:latin typeface="Courier New"/>
                <a:cs typeface="Courier New"/>
              </a:rPr>
              <a:t>available[1..m] 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-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available[i] is 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#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of available </a:t>
            </a:r>
            <a:r>
              <a:rPr sz="2000" spc="-119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resources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of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type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 i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 dirty="0">
              <a:latin typeface="Courier New"/>
              <a:cs typeface="Courier New"/>
            </a:endParaRPr>
          </a:p>
          <a:p>
            <a:pPr marL="12700" marR="5080">
              <a:lnSpc>
                <a:spcPct val="112500"/>
              </a:lnSpc>
              <a:spcBef>
                <a:spcPts val="5"/>
              </a:spcBef>
              <a:tabLst>
                <a:tab pos="2755265" algn="l"/>
              </a:tabLst>
            </a:pPr>
            <a:r>
              <a:rPr sz="2000" spc="-5" dirty="0">
                <a:solidFill>
                  <a:srgbClr val="548235"/>
                </a:solidFill>
                <a:latin typeface="Courier New"/>
                <a:cs typeface="Courier New"/>
              </a:rPr>
              <a:t>max[1..n,</a:t>
            </a:r>
            <a:r>
              <a:rPr sz="200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548235"/>
                </a:solidFill>
                <a:latin typeface="Courier New"/>
                <a:cs typeface="Courier New"/>
              </a:rPr>
              <a:t>1..m]	</a:t>
            </a:r>
            <a:r>
              <a:rPr sz="2000" dirty="0">
                <a:solidFill>
                  <a:srgbClr val="548235"/>
                </a:solidFill>
                <a:latin typeface="Courier New"/>
                <a:cs typeface="Courier New"/>
              </a:rPr>
              <a:t>-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max demand of each Pi for each </a:t>
            </a:r>
            <a:r>
              <a:rPr sz="2000" spc="-119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Ri.</a:t>
            </a:r>
            <a:r>
              <a:rPr sz="2000" spc="2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Max[i][j]</a:t>
            </a:r>
            <a:r>
              <a:rPr sz="2000" spc="2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=</a:t>
            </a:r>
            <a:r>
              <a:rPr sz="2000" spc="25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k</a:t>
            </a:r>
            <a:r>
              <a:rPr sz="2000" spc="2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means</a:t>
            </a:r>
            <a:r>
              <a:rPr sz="2000" spc="2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that</a:t>
            </a:r>
            <a:r>
              <a:rPr sz="2000" spc="25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Pi</a:t>
            </a:r>
            <a:r>
              <a:rPr sz="2000" spc="2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can</a:t>
            </a:r>
            <a:r>
              <a:rPr sz="2000" spc="2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request</a:t>
            </a:r>
            <a:r>
              <a:rPr sz="2000" spc="25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at 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most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k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instances of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R</a:t>
            </a:r>
            <a:r>
              <a:rPr lang="en-IN" sz="2000" spc="-5" dirty="0">
                <a:solidFill>
                  <a:srgbClr val="7030A0"/>
                </a:solidFill>
                <a:latin typeface="Courier New"/>
                <a:cs typeface="Courier New"/>
              </a:rPr>
              <a:t>j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7F69A4E-AAAE-415D-94F2-295CD87FD96F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62039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Banker’s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Algorithm </a:t>
            </a:r>
            <a:r>
              <a:rPr sz="3300" dirty="0">
                <a:solidFill>
                  <a:srgbClr val="000000"/>
                </a:solidFill>
              </a:rPr>
              <a:t>–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spc="-25" dirty="0">
                <a:solidFill>
                  <a:srgbClr val="000000"/>
                </a:solidFill>
              </a:rPr>
              <a:t>Data</a:t>
            </a:r>
            <a:r>
              <a:rPr sz="3300" spc="-10" dirty="0">
                <a:solidFill>
                  <a:srgbClr val="000000"/>
                </a:solidFill>
              </a:rPr>
              <a:t> Structures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29740"/>
            <a:ext cx="7340600" cy="3494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2000" spc="-5" dirty="0">
                <a:solidFill>
                  <a:srgbClr val="548235"/>
                </a:solidFill>
                <a:latin typeface="Courier New"/>
                <a:cs typeface="Courier New"/>
              </a:rPr>
              <a:t>allocation[1..n, 1..m] </a:t>
            </a:r>
            <a:r>
              <a:rPr sz="2000" dirty="0">
                <a:solidFill>
                  <a:srgbClr val="548235"/>
                </a:solidFill>
                <a:latin typeface="Courier New"/>
                <a:cs typeface="Courier New"/>
              </a:rPr>
              <a:t>–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allocation[i][j] is the </a:t>
            </a:r>
            <a:r>
              <a:rPr sz="2000" spc="-119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current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allocation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of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resource Rj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to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Pi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 dirty="0">
              <a:latin typeface="Courier New"/>
              <a:cs typeface="Courier New"/>
            </a:endParaRPr>
          </a:p>
          <a:p>
            <a:pPr marL="12700" marR="5080">
              <a:lnSpc>
                <a:spcPct val="112000"/>
              </a:lnSpc>
              <a:spcBef>
                <a:spcPts val="5"/>
              </a:spcBef>
            </a:pPr>
            <a:r>
              <a:rPr sz="2000" spc="-5" dirty="0">
                <a:solidFill>
                  <a:srgbClr val="548235"/>
                </a:solidFill>
                <a:latin typeface="Courier New"/>
                <a:cs typeface="Courier New"/>
              </a:rPr>
              <a:t>need[1..n, 1..m] </a:t>
            </a:r>
            <a:r>
              <a:rPr sz="2000" dirty="0">
                <a:solidFill>
                  <a:srgbClr val="548235"/>
                </a:solidFill>
                <a:latin typeface="Courier New"/>
                <a:cs typeface="Courier New"/>
              </a:rPr>
              <a:t>-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max 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#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resource Rj that Pi may </a:t>
            </a:r>
            <a:r>
              <a:rPr sz="2000" spc="-119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still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request</a:t>
            </a:r>
            <a:endParaRPr sz="20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need[i,j]</a:t>
            </a:r>
            <a:r>
              <a:rPr sz="2000" spc="-2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=</a:t>
            </a:r>
            <a:r>
              <a:rPr sz="2000" spc="-15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max[i,j]</a:t>
            </a:r>
            <a:r>
              <a:rPr sz="2000" spc="-2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–</a:t>
            </a:r>
            <a:r>
              <a:rPr sz="2000" spc="-15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allocation[i,</a:t>
            </a:r>
            <a:r>
              <a:rPr sz="2000" spc="-15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j]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5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 dirty="0">
              <a:latin typeface="Courier New"/>
              <a:cs typeface="Courier New"/>
            </a:endParaRPr>
          </a:p>
          <a:p>
            <a:pPr marL="12700" marR="614045">
              <a:lnSpc>
                <a:spcPct val="112000"/>
              </a:lnSpc>
            </a:pPr>
            <a:r>
              <a:rPr sz="2000" spc="-5" dirty="0">
                <a:solidFill>
                  <a:srgbClr val="548235"/>
                </a:solidFill>
                <a:latin typeface="Courier New"/>
                <a:cs typeface="Courier New"/>
              </a:rPr>
              <a:t>let request[i]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be vector of </a:t>
            </a:r>
            <a:r>
              <a:rPr sz="2000" dirty="0">
                <a:solidFill>
                  <a:srgbClr val="7030A0"/>
                </a:solidFill>
                <a:latin typeface="Courier New"/>
                <a:cs typeface="Courier New"/>
              </a:rPr>
              <a:t>#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of resource Rj </a:t>
            </a:r>
            <a:r>
              <a:rPr sz="2000" spc="-119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Process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Pi</a:t>
            </a:r>
            <a:r>
              <a:rPr sz="2000" spc="-10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7030A0"/>
                </a:solidFill>
                <a:latin typeface="Courier New"/>
                <a:cs typeface="Courier New"/>
              </a:rPr>
              <a:t>wants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533EAFB-C8F9-4E37-9A7A-2F475A81DD14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62039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Banker’s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Algorithm </a:t>
            </a:r>
            <a:r>
              <a:rPr sz="3300" dirty="0">
                <a:solidFill>
                  <a:srgbClr val="000000"/>
                </a:solidFill>
              </a:rPr>
              <a:t>–</a:t>
            </a:r>
            <a:r>
              <a:rPr sz="3300" spc="-20" dirty="0">
                <a:solidFill>
                  <a:srgbClr val="000000"/>
                </a:solidFill>
              </a:rPr>
              <a:t> </a:t>
            </a:r>
            <a:r>
              <a:rPr sz="3300" spc="-25" dirty="0">
                <a:solidFill>
                  <a:srgbClr val="000000"/>
                </a:solidFill>
              </a:rPr>
              <a:t>Data</a:t>
            </a:r>
            <a:r>
              <a:rPr sz="3300" spc="-10" dirty="0">
                <a:solidFill>
                  <a:srgbClr val="000000"/>
                </a:solidFill>
              </a:rPr>
              <a:t> Structures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1739900" y="2578100"/>
            <a:ext cx="241300" cy="3073400"/>
            <a:chOff x="1739900" y="2578100"/>
            <a:chExt cx="241300" cy="3073400"/>
          </a:xfrm>
        </p:grpSpPr>
        <p:sp>
          <p:nvSpPr>
            <p:cNvPr id="4" name="object 4"/>
            <p:cNvSpPr/>
            <p:nvPr/>
          </p:nvSpPr>
          <p:spPr>
            <a:xfrm>
              <a:off x="1752600" y="2590800"/>
              <a:ext cx="0" cy="3048000"/>
            </a:xfrm>
            <a:custGeom>
              <a:avLst/>
              <a:gdLst/>
              <a:ahLst/>
              <a:cxnLst/>
              <a:rect l="l" t="t" r="r" b="b"/>
              <a:pathLst>
                <a:path h="3048000">
                  <a:moveTo>
                    <a:pt x="0" y="0"/>
                  </a:moveTo>
                  <a:lnTo>
                    <a:pt x="1" y="30480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52600" y="5638800"/>
              <a:ext cx="228600" cy="0"/>
            </a:xfrm>
            <a:custGeom>
              <a:avLst/>
              <a:gdLst/>
              <a:ahLst/>
              <a:cxnLst/>
              <a:rect l="l" t="t" r="r" b="b"/>
              <a:pathLst>
                <a:path w="228600">
                  <a:moveTo>
                    <a:pt x="0" y="0"/>
                  </a:moveTo>
                  <a:lnTo>
                    <a:pt x="2286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2600" y="2590800"/>
              <a:ext cx="228600" cy="0"/>
            </a:xfrm>
            <a:custGeom>
              <a:avLst/>
              <a:gdLst/>
              <a:ahLst/>
              <a:cxnLst/>
              <a:rect l="l" t="t" r="r" b="b"/>
              <a:pathLst>
                <a:path w="228600">
                  <a:moveTo>
                    <a:pt x="0" y="0"/>
                  </a:moveTo>
                  <a:lnTo>
                    <a:pt x="2286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559300" y="2654300"/>
            <a:ext cx="330200" cy="2997200"/>
            <a:chOff x="4559300" y="2654300"/>
            <a:chExt cx="330200" cy="2997200"/>
          </a:xfrm>
        </p:grpSpPr>
        <p:sp>
          <p:nvSpPr>
            <p:cNvPr id="8" name="object 8"/>
            <p:cNvSpPr/>
            <p:nvPr/>
          </p:nvSpPr>
          <p:spPr>
            <a:xfrm>
              <a:off x="4876800" y="2667000"/>
              <a:ext cx="304800" cy="2971800"/>
            </a:xfrm>
            <a:custGeom>
              <a:avLst/>
              <a:gdLst/>
              <a:ahLst/>
              <a:cxnLst/>
              <a:rect l="l" t="t" r="r" b="b"/>
              <a:pathLst>
                <a:path w="304800" h="2971800">
                  <a:moveTo>
                    <a:pt x="0" y="2971800"/>
                  </a:moveTo>
                  <a:lnTo>
                    <a:pt x="1" y="0"/>
                  </a:lnTo>
                </a:path>
                <a:path w="304800" h="2971800">
                  <a:moveTo>
                    <a:pt x="0" y="2971800"/>
                  </a:moveTo>
                  <a:lnTo>
                    <a:pt x="304800" y="297179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0" y="2667000"/>
              <a:ext cx="304800" cy="0"/>
            </a:xfrm>
            <a:custGeom>
              <a:avLst/>
              <a:gdLst/>
              <a:ahLst/>
              <a:cxnLst/>
              <a:rect l="l" t="t" r="r" b="b"/>
              <a:pathLst>
                <a:path w="304800">
                  <a:moveTo>
                    <a:pt x="3048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828800" y="2667000"/>
          <a:ext cx="2820032" cy="2895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86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254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3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276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262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12">
                <a:tc>
                  <a:txBody>
                    <a:bodyPr/>
                    <a:lstStyle/>
                    <a:p>
                      <a:pPr marL="243204">
                        <a:lnSpc>
                          <a:spcPts val="2865"/>
                        </a:lnSpc>
                        <a:tabLst>
                          <a:tab pos="581660" algn="l"/>
                        </a:tabLst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8	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2870"/>
                        </a:lnSpc>
                        <a:spcBef>
                          <a:spcPts val="5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2865"/>
                        </a:lnSpc>
                        <a:tabLst>
                          <a:tab pos="625475" algn="l"/>
                        </a:tabLst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17	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286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091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280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71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271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276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65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2725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075689" y="3766820"/>
            <a:ext cx="59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Row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90152" y="1808536"/>
            <a:ext cx="1240155" cy="82550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esou</a:t>
            </a:r>
            <a:r>
              <a:rPr sz="2000" spc="-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ces</a:t>
            </a:r>
            <a:endParaRPr sz="200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825"/>
              </a:spcBef>
            </a:pPr>
            <a:r>
              <a:rPr sz="1800" spc="-5" dirty="0">
                <a:latin typeface="Arial"/>
                <a:cs typeface="Arial"/>
              </a:rPr>
              <a:t>Column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8105" y="3336796"/>
            <a:ext cx="309245" cy="1211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0"/>
              </a:lnSpc>
            </a:pPr>
            <a:r>
              <a:rPr sz="2000" spc="-5" dirty="0">
                <a:latin typeface="Arial"/>
                <a:cs typeface="Arial"/>
              </a:rPr>
              <a:t>Processes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12740" y="3462020"/>
            <a:ext cx="3562985" cy="845819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latin typeface="Arial"/>
                <a:cs typeface="Arial"/>
              </a:rPr>
              <a:t>Allocation[i,j] </a:t>
            </a:r>
            <a:r>
              <a:rPr sz="1800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current allocation of </a:t>
            </a:r>
            <a:r>
              <a:rPr sz="1800" spc="-4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resource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</a:t>
            </a:r>
            <a:r>
              <a:rPr sz="1800" spc="-5" dirty="0">
                <a:latin typeface="Arial"/>
                <a:cs typeface="Arial"/>
              </a:rPr>
              <a:t> that has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been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</a:pPr>
            <a:r>
              <a:rPr sz="1800" spc="-5" dirty="0">
                <a:latin typeface="Arial"/>
                <a:cs typeface="Arial"/>
              </a:rPr>
              <a:t>allocated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process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76800" y="3752851"/>
            <a:ext cx="457200" cy="114300"/>
          </a:xfrm>
          <a:custGeom>
            <a:avLst/>
            <a:gdLst/>
            <a:ahLst/>
            <a:cxnLst/>
            <a:rect l="l" t="t" r="r" b="b"/>
            <a:pathLst>
              <a:path w="45720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457200" h="114300">
                <a:moveTo>
                  <a:pt x="114300" y="38099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457200" h="114300">
                <a:moveTo>
                  <a:pt x="114300" y="76199"/>
                </a:moveTo>
                <a:lnTo>
                  <a:pt x="95250" y="76200"/>
                </a:lnTo>
                <a:lnTo>
                  <a:pt x="114300" y="76200"/>
                </a:lnTo>
                <a:close/>
              </a:path>
              <a:path w="457200" h="114300">
                <a:moveTo>
                  <a:pt x="457200" y="38098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457200" y="76198"/>
                </a:lnTo>
                <a:lnTo>
                  <a:pt x="45720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1B7A04C2-7E17-4D93-9C59-3CAD5C06D510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53701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Banker’s</a:t>
            </a:r>
            <a:r>
              <a:rPr sz="3300" spc="-30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Algorithm</a:t>
            </a:r>
            <a:r>
              <a:rPr sz="3300" spc="-25" dirty="0">
                <a:solidFill>
                  <a:srgbClr val="000000"/>
                </a:solidFill>
              </a:rPr>
              <a:t> </a:t>
            </a:r>
            <a:r>
              <a:rPr sz="3300" spc="-30" dirty="0">
                <a:solidFill>
                  <a:srgbClr val="000000"/>
                </a:solidFill>
              </a:rPr>
              <a:t>Terminology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35327"/>
            <a:ext cx="5417185" cy="12052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Let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X</a:t>
            </a:r>
            <a:r>
              <a:rPr sz="2100" spc="-5" dirty="0">
                <a:latin typeface="Calibri"/>
                <a:cs typeface="Calibri"/>
              </a:rPr>
              <a:t> and </a:t>
            </a:r>
            <a:r>
              <a:rPr sz="2100" dirty="0">
                <a:latin typeface="Calibri"/>
                <a:cs typeface="Calibri"/>
              </a:rPr>
              <a:t>Y</a:t>
            </a:r>
            <a:r>
              <a:rPr sz="2100" spc="-5" dirty="0">
                <a:latin typeface="Calibri"/>
                <a:cs typeface="Calibri"/>
              </a:rPr>
              <a:t> be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two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vectors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(think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1D </a:t>
            </a:r>
            <a:r>
              <a:rPr sz="2100" dirty="0">
                <a:latin typeface="Calibri"/>
                <a:cs typeface="Calibri"/>
              </a:rPr>
              <a:t>-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arrays)</a:t>
            </a:r>
            <a:endParaRPr sz="21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84150" algn="l"/>
              </a:tabLst>
            </a:pPr>
            <a:r>
              <a:rPr sz="2100" dirty="0">
                <a:latin typeface="Calibri"/>
                <a:cs typeface="Calibri"/>
              </a:rPr>
              <a:t>Then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we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say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X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≤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 if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and </a:t>
            </a:r>
            <a:r>
              <a:rPr sz="2100" dirty="0">
                <a:latin typeface="Calibri"/>
                <a:cs typeface="Calibri"/>
              </a:rPr>
              <a:t>only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if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X[i]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≤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Y[i]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for</a:t>
            </a:r>
            <a:r>
              <a:rPr sz="2100" spc="-5" dirty="0">
                <a:latin typeface="Calibri"/>
                <a:cs typeface="Calibri"/>
              </a:rPr>
              <a:t> all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i.</a:t>
            </a:r>
            <a:endParaRPr sz="21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10" dirty="0">
                <a:latin typeface="Calibri"/>
                <a:cs typeface="Calibri"/>
              </a:rPr>
              <a:t>Example: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42659" y="3527304"/>
            <a:ext cx="167640" cy="1433830"/>
            <a:chOff x="1142659" y="3527304"/>
            <a:chExt cx="167640" cy="1433830"/>
          </a:xfrm>
        </p:grpSpPr>
        <p:sp>
          <p:nvSpPr>
            <p:cNvPr id="5" name="object 5"/>
            <p:cNvSpPr/>
            <p:nvPr/>
          </p:nvSpPr>
          <p:spPr>
            <a:xfrm>
              <a:off x="1155359" y="3540004"/>
              <a:ext cx="15875" cy="1408430"/>
            </a:xfrm>
            <a:custGeom>
              <a:avLst/>
              <a:gdLst/>
              <a:ahLst/>
              <a:cxnLst/>
              <a:rect l="l" t="t" r="r" b="b"/>
              <a:pathLst>
                <a:path w="15875" h="1408429">
                  <a:moveTo>
                    <a:pt x="15875" y="0"/>
                  </a:moveTo>
                  <a:lnTo>
                    <a:pt x="0" y="140811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7475" y="4935416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7475" y="3552704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04633" y="3527304"/>
            <a:ext cx="89535" cy="1433830"/>
            <a:chOff x="1704633" y="3527304"/>
            <a:chExt cx="89535" cy="1433830"/>
          </a:xfrm>
        </p:grpSpPr>
        <p:sp>
          <p:nvSpPr>
            <p:cNvPr id="9" name="object 9"/>
            <p:cNvSpPr/>
            <p:nvPr/>
          </p:nvSpPr>
          <p:spPr>
            <a:xfrm>
              <a:off x="1764958" y="3540004"/>
              <a:ext cx="15875" cy="1408430"/>
            </a:xfrm>
            <a:custGeom>
              <a:avLst/>
              <a:gdLst/>
              <a:ahLst/>
              <a:cxnLst/>
              <a:rect l="l" t="t" r="r" b="b"/>
              <a:pathLst>
                <a:path w="15875" h="1408429">
                  <a:moveTo>
                    <a:pt x="0" y="1408112"/>
                  </a:moveTo>
                  <a:lnTo>
                    <a:pt x="158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4633" y="4935416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76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17861" y="3552704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76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69033" y="3519932"/>
            <a:ext cx="194945" cy="149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4626" y="3922267"/>
            <a:ext cx="661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V1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74034" y="3513835"/>
            <a:ext cx="194945" cy="149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08420" y="3922267"/>
            <a:ext cx="661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V2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95530" y="3513835"/>
            <a:ext cx="365125" cy="149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20253" y="3922267"/>
            <a:ext cx="661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V3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71222" y="3355340"/>
            <a:ext cx="2178685" cy="14979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then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V2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≤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V1,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V3 ≤ </a:t>
            </a:r>
            <a:r>
              <a:rPr sz="2400" spc="-5" dirty="0">
                <a:latin typeface="Calibri"/>
                <a:cs typeface="Calibri"/>
              </a:rPr>
              <a:t>V1, i.e. </a:t>
            </a:r>
            <a:r>
              <a:rPr sz="2400" dirty="0">
                <a:latin typeface="Calibri"/>
                <a:cs typeface="Calibri"/>
              </a:rPr>
              <a:t>V3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 less than or </a:t>
            </a:r>
            <a:r>
              <a:rPr sz="2400" dirty="0">
                <a:latin typeface="Calibri"/>
                <a:cs typeface="Calibri"/>
              </a:rPr>
              <a:t> equal</a:t>
            </a:r>
            <a:r>
              <a:rPr sz="2400" spc="-15" dirty="0">
                <a:latin typeface="Calibri"/>
                <a:cs typeface="Calibri"/>
              </a:rPr>
              <a:t> to </a:t>
            </a:r>
            <a:r>
              <a:rPr sz="2400" dirty="0">
                <a:latin typeface="Calibri"/>
                <a:cs typeface="Calibri"/>
              </a:rPr>
              <a:t>V1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98606" y="3813106"/>
            <a:ext cx="83820" cy="276860"/>
          </a:xfrm>
          <a:custGeom>
            <a:avLst/>
            <a:gdLst/>
            <a:ahLst/>
            <a:cxnLst/>
            <a:rect l="l" t="t" r="r" b="b"/>
            <a:pathLst>
              <a:path w="83820" h="276860">
                <a:moveTo>
                  <a:pt x="83820" y="0"/>
                </a:moveTo>
                <a:lnTo>
                  <a:pt x="0" y="27660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3047658" y="3527304"/>
            <a:ext cx="167640" cy="1433830"/>
            <a:chOff x="3047658" y="3527304"/>
            <a:chExt cx="167640" cy="1433830"/>
          </a:xfrm>
        </p:grpSpPr>
        <p:sp>
          <p:nvSpPr>
            <p:cNvPr id="21" name="object 21"/>
            <p:cNvSpPr/>
            <p:nvPr/>
          </p:nvSpPr>
          <p:spPr>
            <a:xfrm>
              <a:off x="3060358" y="3540004"/>
              <a:ext cx="15875" cy="1408430"/>
            </a:xfrm>
            <a:custGeom>
              <a:avLst/>
              <a:gdLst/>
              <a:ahLst/>
              <a:cxnLst/>
              <a:rect l="l" t="t" r="r" b="b"/>
              <a:pathLst>
                <a:path w="15875" h="1408429">
                  <a:moveTo>
                    <a:pt x="15875" y="0"/>
                  </a:moveTo>
                  <a:lnTo>
                    <a:pt x="0" y="140811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62475" y="4935416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62475" y="3552704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609633" y="3527304"/>
            <a:ext cx="89535" cy="1433830"/>
            <a:chOff x="3609633" y="3527304"/>
            <a:chExt cx="89535" cy="1433830"/>
          </a:xfrm>
        </p:grpSpPr>
        <p:sp>
          <p:nvSpPr>
            <p:cNvPr id="25" name="object 25"/>
            <p:cNvSpPr/>
            <p:nvPr/>
          </p:nvSpPr>
          <p:spPr>
            <a:xfrm>
              <a:off x="3669958" y="3540004"/>
              <a:ext cx="15875" cy="1408430"/>
            </a:xfrm>
            <a:custGeom>
              <a:avLst/>
              <a:gdLst/>
              <a:ahLst/>
              <a:cxnLst/>
              <a:rect l="l" t="t" r="r" b="b"/>
              <a:pathLst>
                <a:path w="15875" h="1408429">
                  <a:moveTo>
                    <a:pt x="0" y="1408112"/>
                  </a:moveTo>
                  <a:lnTo>
                    <a:pt x="158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09633" y="4935416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76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22861" y="3552704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76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952659" y="3527304"/>
            <a:ext cx="167640" cy="1433830"/>
            <a:chOff x="4952659" y="3527304"/>
            <a:chExt cx="167640" cy="1433830"/>
          </a:xfrm>
        </p:grpSpPr>
        <p:sp>
          <p:nvSpPr>
            <p:cNvPr id="29" name="object 29"/>
            <p:cNvSpPr/>
            <p:nvPr/>
          </p:nvSpPr>
          <p:spPr>
            <a:xfrm>
              <a:off x="4965359" y="3540004"/>
              <a:ext cx="15875" cy="1408430"/>
            </a:xfrm>
            <a:custGeom>
              <a:avLst/>
              <a:gdLst/>
              <a:ahLst/>
              <a:cxnLst/>
              <a:rect l="l" t="t" r="r" b="b"/>
              <a:pathLst>
                <a:path w="15875" h="1408429">
                  <a:moveTo>
                    <a:pt x="15875" y="0"/>
                  </a:moveTo>
                  <a:lnTo>
                    <a:pt x="0" y="140811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67475" y="4935416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67475" y="3552704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514633" y="3527304"/>
            <a:ext cx="89535" cy="1433830"/>
            <a:chOff x="5514633" y="3527304"/>
            <a:chExt cx="89535" cy="1433830"/>
          </a:xfrm>
        </p:grpSpPr>
        <p:sp>
          <p:nvSpPr>
            <p:cNvPr id="33" name="object 33"/>
            <p:cNvSpPr/>
            <p:nvPr/>
          </p:nvSpPr>
          <p:spPr>
            <a:xfrm>
              <a:off x="5574958" y="3540004"/>
              <a:ext cx="15875" cy="1408430"/>
            </a:xfrm>
            <a:custGeom>
              <a:avLst/>
              <a:gdLst/>
              <a:ahLst/>
              <a:cxnLst/>
              <a:rect l="l" t="t" r="r" b="b"/>
              <a:pathLst>
                <a:path w="15875" h="1408429">
                  <a:moveTo>
                    <a:pt x="0" y="1408112"/>
                  </a:moveTo>
                  <a:lnTo>
                    <a:pt x="15875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14633" y="4935416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76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527861" y="3552704"/>
              <a:ext cx="76200" cy="0"/>
            </a:xfrm>
            <a:custGeom>
              <a:avLst/>
              <a:gdLst/>
              <a:ahLst/>
              <a:cxnLst/>
              <a:rect l="l" t="t" r="r" b="b"/>
              <a:pathLst>
                <a:path w="76200">
                  <a:moveTo>
                    <a:pt x="762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4">
            <a:extLst>
              <a:ext uri="{FF2B5EF4-FFF2-40B4-BE49-F238E27FC236}">
                <a16:creationId xmlns:a16="http://schemas.microsoft.com/office/drawing/2014/main" id="{39D7B89B-5D97-4708-B324-8736596D7A79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26390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solidFill>
                  <a:srgbClr val="000000"/>
                </a:solidFill>
              </a:rPr>
              <a:t>Basic</a:t>
            </a:r>
            <a:r>
              <a:rPr sz="3300" spc="-75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Algorithm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35940" y="1533778"/>
            <a:ext cx="7990205" cy="44500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469900" algn="l"/>
              </a:tabLst>
            </a:pPr>
            <a:r>
              <a:rPr sz="1800" spc="-5" dirty="0">
                <a:solidFill>
                  <a:srgbClr val="548235"/>
                </a:solidFill>
                <a:latin typeface="Courier New"/>
                <a:cs typeface="Courier New"/>
              </a:rPr>
              <a:t>If</a:t>
            </a:r>
            <a:r>
              <a:rPr sz="1800" spc="-3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request[i]</a:t>
            </a:r>
            <a:r>
              <a:rPr sz="1800" spc="-2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548235"/>
                </a:solidFill>
                <a:latin typeface="Courier New"/>
                <a:cs typeface="Courier New"/>
              </a:rPr>
              <a:t>&gt;</a:t>
            </a:r>
            <a:r>
              <a:rPr sz="1800" spc="-3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need[i]</a:t>
            </a:r>
            <a:r>
              <a:rPr sz="1800" spc="-2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then</a:t>
            </a:r>
            <a:endParaRPr sz="1800" dirty="0">
              <a:latin typeface="Courier New"/>
              <a:cs typeface="Courier New"/>
            </a:endParaRPr>
          </a:p>
          <a:p>
            <a:pPr marL="850900">
              <a:lnSpc>
                <a:spcPct val="100000"/>
              </a:lnSpc>
              <a:spcBef>
                <a:spcPts val="245"/>
              </a:spcBef>
            </a:pPr>
            <a:r>
              <a:rPr sz="1600" dirty="0">
                <a:solidFill>
                  <a:srgbClr val="548235"/>
                </a:solidFill>
                <a:latin typeface="Courier New"/>
                <a:cs typeface="Courier New"/>
              </a:rPr>
              <a:t>error</a:t>
            </a:r>
            <a:r>
              <a:rPr sz="16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548235"/>
                </a:solidFill>
                <a:latin typeface="Courier New"/>
                <a:cs typeface="Courier New"/>
              </a:rPr>
              <a:t>(asked</a:t>
            </a:r>
            <a:r>
              <a:rPr sz="16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548235"/>
                </a:solidFill>
                <a:latin typeface="Courier New"/>
                <a:cs typeface="Courier New"/>
              </a:rPr>
              <a:t>for</a:t>
            </a:r>
            <a:r>
              <a:rPr sz="1600" spc="-1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548235"/>
                </a:solidFill>
                <a:latin typeface="Courier New"/>
                <a:cs typeface="Courier New"/>
              </a:rPr>
              <a:t>too</a:t>
            </a:r>
            <a:r>
              <a:rPr sz="16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548235"/>
                </a:solidFill>
                <a:latin typeface="Courier New"/>
                <a:cs typeface="Courier New"/>
              </a:rPr>
              <a:t>much)</a:t>
            </a:r>
            <a:endParaRPr sz="1600" dirty="0">
              <a:latin typeface="Courier New"/>
              <a:cs typeface="Courier New"/>
            </a:endParaRPr>
          </a:p>
          <a:p>
            <a:pPr marL="469900" indent="-457200">
              <a:lnSpc>
                <a:spcPct val="100000"/>
              </a:lnSpc>
              <a:spcBef>
                <a:spcPts val="570"/>
              </a:spcBef>
              <a:buAutoNum type="arabicPeriod" startAt="2"/>
              <a:tabLst>
                <a:tab pos="469900" algn="l"/>
              </a:tabLst>
            </a:pPr>
            <a:r>
              <a:rPr sz="1800" spc="-5" dirty="0">
                <a:solidFill>
                  <a:srgbClr val="548235"/>
                </a:solidFill>
                <a:latin typeface="Courier New"/>
                <a:cs typeface="Courier New"/>
              </a:rPr>
              <a:t>If</a:t>
            </a:r>
            <a:r>
              <a:rPr sz="1800" spc="-3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request[i]</a:t>
            </a:r>
            <a:r>
              <a:rPr sz="1800" spc="-2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548235"/>
                </a:solidFill>
                <a:latin typeface="Courier New"/>
                <a:cs typeface="Courier New"/>
              </a:rPr>
              <a:t>&gt;</a:t>
            </a:r>
            <a:r>
              <a:rPr sz="1800" spc="-3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available[i]</a:t>
            </a:r>
            <a:r>
              <a:rPr sz="1800" spc="-2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then</a:t>
            </a:r>
            <a:endParaRPr sz="1800" dirty="0">
              <a:latin typeface="Courier New"/>
              <a:cs typeface="Courier New"/>
            </a:endParaRPr>
          </a:p>
          <a:p>
            <a:pPr marL="850900">
              <a:lnSpc>
                <a:spcPct val="100000"/>
              </a:lnSpc>
              <a:spcBef>
                <a:spcPts val="245"/>
              </a:spcBef>
            </a:pPr>
            <a:r>
              <a:rPr sz="1600" dirty="0">
                <a:solidFill>
                  <a:srgbClr val="548235"/>
                </a:solidFill>
                <a:latin typeface="Courier New"/>
                <a:cs typeface="Courier New"/>
              </a:rPr>
              <a:t>wait</a:t>
            </a:r>
            <a:r>
              <a:rPr sz="16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548235"/>
                </a:solidFill>
                <a:latin typeface="Courier New"/>
                <a:cs typeface="Courier New"/>
              </a:rPr>
              <a:t>(can’t</a:t>
            </a:r>
            <a:r>
              <a:rPr sz="16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548235"/>
                </a:solidFill>
                <a:latin typeface="Courier New"/>
                <a:cs typeface="Courier New"/>
              </a:rPr>
              <a:t>supply</a:t>
            </a:r>
            <a:r>
              <a:rPr sz="1600" spc="-1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548235"/>
                </a:solidFill>
                <a:latin typeface="Courier New"/>
                <a:cs typeface="Courier New"/>
              </a:rPr>
              <a:t>it</a:t>
            </a:r>
            <a:r>
              <a:rPr sz="16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548235"/>
                </a:solidFill>
                <a:latin typeface="Courier New"/>
                <a:cs typeface="Courier New"/>
              </a:rPr>
              <a:t>now)</a:t>
            </a:r>
            <a:endParaRPr sz="1600" dirty="0">
              <a:latin typeface="Courier New"/>
              <a:cs typeface="Courier New"/>
            </a:endParaRPr>
          </a:p>
          <a:p>
            <a:pPr marL="469900" indent="-457200">
              <a:lnSpc>
                <a:spcPct val="100000"/>
              </a:lnSpc>
              <a:spcBef>
                <a:spcPts val="475"/>
              </a:spcBef>
              <a:buAutoNum type="arabicPeriod" startAt="3"/>
              <a:tabLst>
                <a:tab pos="469900" algn="l"/>
              </a:tabLst>
            </a:pP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Resources</a:t>
            </a:r>
            <a:r>
              <a:rPr sz="1800" spc="-2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are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available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548235"/>
                </a:solidFill>
                <a:latin typeface="Courier New"/>
                <a:cs typeface="Courier New"/>
              </a:rPr>
              <a:t>to</a:t>
            </a:r>
            <a:r>
              <a:rPr sz="1800" spc="-2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satisfy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the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request</a:t>
            </a:r>
            <a:endParaRPr sz="1800" dirty="0">
              <a:latin typeface="Courier New"/>
              <a:cs typeface="Courier New"/>
            </a:endParaRPr>
          </a:p>
          <a:p>
            <a:pPr marL="469900" marR="5080">
              <a:lnSpc>
                <a:spcPct val="78900"/>
              </a:lnSpc>
              <a:spcBef>
                <a:spcPts val="1100"/>
              </a:spcBef>
            </a:pPr>
            <a:r>
              <a:rPr sz="1800" spc="-10" dirty="0">
                <a:solidFill>
                  <a:srgbClr val="2E75B6"/>
                </a:solidFill>
                <a:latin typeface="Courier New"/>
                <a:cs typeface="Courier New"/>
              </a:rPr>
              <a:t>Let’s assume that </a:t>
            </a:r>
            <a:r>
              <a:rPr sz="1800" spc="-5" dirty="0">
                <a:solidFill>
                  <a:srgbClr val="2E75B6"/>
                </a:solidFill>
                <a:latin typeface="Courier New"/>
                <a:cs typeface="Courier New"/>
              </a:rPr>
              <a:t>we </a:t>
            </a:r>
            <a:r>
              <a:rPr sz="1800" spc="-10" dirty="0">
                <a:solidFill>
                  <a:srgbClr val="2E75B6"/>
                </a:solidFill>
                <a:latin typeface="Courier New"/>
                <a:cs typeface="Courier New"/>
              </a:rPr>
              <a:t>satisfy the request. Then </a:t>
            </a:r>
            <a:r>
              <a:rPr sz="1800" spc="-5" dirty="0">
                <a:solidFill>
                  <a:srgbClr val="2E75B6"/>
                </a:solidFill>
                <a:latin typeface="Courier New"/>
                <a:cs typeface="Courier New"/>
              </a:rPr>
              <a:t>we </a:t>
            </a:r>
            <a:r>
              <a:rPr sz="1800" spc="-10" dirty="0">
                <a:solidFill>
                  <a:srgbClr val="2E75B6"/>
                </a:solidFill>
                <a:latin typeface="Courier New"/>
                <a:cs typeface="Courier New"/>
              </a:rPr>
              <a:t>would </a:t>
            </a:r>
            <a:r>
              <a:rPr sz="1800" spc="-1070" dirty="0">
                <a:solidFill>
                  <a:srgbClr val="2E75B6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2E75B6"/>
                </a:solidFill>
                <a:latin typeface="Courier New"/>
                <a:cs typeface="Courier New"/>
              </a:rPr>
              <a:t>have:</a:t>
            </a:r>
            <a:endParaRPr sz="1800" dirty="0">
              <a:latin typeface="Courier New"/>
              <a:cs typeface="Courier New"/>
            </a:endParaRPr>
          </a:p>
          <a:p>
            <a:pPr marL="698500" marR="1412240">
              <a:lnSpc>
                <a:spcPct val="125000"/>
              </a:lnSpc>
              <a:spcBef>
                <a:spcPts val="85"/>
              </a:spcBef>
            </a:pP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available </a:t>
            </a:r>
            <a:r>
              <a:rPr sz="1800" dirty="0">
                <a:solidFill>
                  <a:srgbClr val="548235"/>
                </a:solidFill>
                <a:latin typeface="Courier New"/>
                <a:cs typeface="Courier New"/>
              </a:rPr>
              <a:t>=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available </a:t>
            </a:r>
            <a:r>
              <a:rPr sz="1800" dirty="0">
                <a:solidFill>
                  <a:srgbClr val="548235"/>
                </a:solidFill>
                <a:latin typeface="Courier New"/>
                <a:cs typeface="Courier New"/>
              </a:rPr>
              <a:t>-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request[i] </a:t>
            </a:r>
            <a:r>
              <a:rPr sz="1800" spc="-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allocation[i] </a:t>
            </a:r>
            <a:r>
              <a:rPr sz="1800" dirty="0">
                <a:solidFill>
                  <a:srgbClr val="548235"/>
                </a:solidFill>
                <a:latin typeface="Courier New"/>
                <a:cs typeface="Courier New"/>
              </a:rPr>
              <a:t>=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allocation </a:t>
            </a:r>
            <a:r>
              <a:rPr sz="1800" spc="-5" dirty="0">
                <a:solidFill>
                  <a:srgbClr val="548235"/>
                </a:solidFill>
                <a:latin typeface="Courier New"/>
                <a:cs typeface="Courier New"/>
              </a:rPr>
              <a:t>[i] </a:t>
            </a:r>
            <a:r>
              <a:rPr sz="1800" dirty="0">
                <a:solidFill>
                  <a:srgbClr val="548235"/>
                </a:solidFill>
                <a:latin typeface="Courier New"/>
                <a:cs typeface="Courier New"/>
              </a:rPr>
              <a:t>+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request[i] </a:t>
            </a:r>
            <a:r>
              <a:rPr sz="1800" spc="-107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need[i]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548235"/>
                </a:solidFill>
                <a:latin typeface="Courier New"/>
                <a:cs typeface="Courier New"/>
              </a:rPr>
              <a:t>=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need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548235"/>
                </a:solidFill>
                <a:latin typeface="Courier New"/>
                <a:cs typeface="Courier New"/>
              </a:rPr>
              <a:t>[i]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548235"/>
                </a:solidFill>
                <a:latin typeface="Courier New"/>
                <a:cs typeface="Courier New"/>
              </a:rPr>
              <a:t>-</a:t>
            </a:r>
            <a:r>
              <a:rPr sz="1800" spc="-1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request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548235"/>
                </a:solidFill>
                <a:latin typeface="Courier New"/>
                <a:cs typeface="Courier New"/>
              </a:rPr>
              <a:t>[i]</a:t>
            </a:r>
            <a:endParaRPr sz="1800" dirty="0">
              <a:latin typeface="Courier New"/>
              <a:cs typeface="Courier New"/>
            </a:endParaRPr>
          </a:p>
          <a:p>
            <a:pPr marL="698500" marR="687070" indent="-228600">
              <a:lnSpc>
                <a:spcPct val="125600"/>
              </a:lnSpc>
              <a:spcBef>
                <a:spcPts val="95"/>
              </a:spcBef>
            </a:pPr>
            <a:r>
              <a:rPr sz="1800" spc="-10" dirty="0">
                <a:solidFill>
                  <a:srgbClr val="2E75B6"/>
                </a:solidFill>
                <a:latin typeface="Courier New"/>
                <a:cs typeface="Courier New"/>
              </a:rPr>
              <a:t>Now, check </a:t>
            </a:r>
            <a:r>
              <a:rPr sz="1800" spc="-5" dirty="0">
                <a:solidFill>
                  <a:srgbClr val="2E75B6"/>
                </a:solidFill>
                <a:latin typeface="Courier New"/>
                <a:cs typeface="Courier New"/>
              </a:rPr>
              <a:t>if </a:t>
            </a:r>
            <a:r>
              <a:rPr sz="1800" spc="-10" dirty="0">
                <a:solidFill>
                  <a:srgbClr val="2E75B6"/>
                </a:solidFill>
                <a:latin typeface="Courier New"/>
                <a:cs typeface="Courier New"/>
              </a:rPr>
              <a:t>this would leave </a:t>
            </a:r>
            <a:r>
              <a:rPr sz="1800" spc="-5" dirty="0">
                <a:solidFill>
                  <a:srgbClr val="2E75B6"/>
                </a:solidFill>
                <a:latin typeface="Courier New"/>
                <a:cs typeface="Courier New"/>
              </a:rPr>
              <a:t>us in </a:t>
            </a:r>
            <a:r>
              <a:rPr sz="1800" dirty="0">
                <a:solidFill>
                  <a:srgbClr val="2E75B6"/>
                </a:solidFill>
                <a:latin typeface="Courier New"/>
                <a:cs typeface="Courier New"/>
              </a:rPr>
              <a:t>a </a:t>
            </a:r>
            <a:r>
              <a:rPr sz="1800" spc="-10" dirty="0">
                <a:solidFill>
                  <a:srgbClr val="2E75B6"/>
                </a:solidFill>
                <a:latin typeface="Courier New"/>
                <a:cs typeface="Courier New"/>
              </a:rPr>
              <a:t>safe state: </a:t>
            </a:r>
            <a:r>
              <a:rPr sz="1800" spc="-1070" dirty="0">
                <a:solidFill>
                  <a:srgbClr val="2E75B6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548235"/>
                </a:solidFill>
                <a:latin typeface="Courier New"/>
                <a:cs typeface="Courier New"/>
              </a:rPr>
              <a:t>if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yes,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grant</a:t>
            </a:r>
            <a:r>
              <a:rPr sz="1800" spc="-1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the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request,</a:t>
            </a:r>
            <a:endParaRPr sz="1800" dirty="0">
              <a:latin typeface="Courier New"/>
              <a:cs typeface="Courier New"/>
            </a:endParaRPr>
          </a:p>
          <a:p>
            <a:pPr marL="469900" marR="321945" indent="228600">
              <a:lnSpc>
                <a:spcPct val="78900"/>
              </a:lnSpc>
              <a:spcBef>
                <a:spcPts val="1080"/>
              </a:spcBef>
            </a:pPr>
            <a:r>
              <a:rPr sz="1800" spc="-5" dirty="0">
                <a:solidFill>
                  <a:srgbClr val="548235"/>
                </a:solidFill>
                <a:latin typeface="Courier New"/>
                <a:cs typeface="Courier New"/>
              </a:rPr>
              <a:t>if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no, then leave the state </a:t>
            </a:r>
            <a:r>
              <a:rPr sz="1800" spc="-5" dirty="0">
                <a:solidFill>
                  <a:srgbClr val="548235"/>
                </a:solidFill>
                <a:latin typeface="Courier New"/>
                <a:cs typeface="Courier New"/>
              </a:rPr>
              <a:t>as is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and cause process </a:t>
            </a:r>
            <a:r>
              <a:rPr sz="1800" spc="-107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548235"/>
                </a:solidFill>
                <a:latin typeface="Courier New"/>
                <a:cs typeface="Courier New"/>
              </a:rPr>
              <a:t>to</a:t>
            </a:r>
            <a:r>
              <a:rPr sz="1800" spc="-20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548235"/>
                </a:solidFill>
                <a:latin typeface="Courier New"/>
                <a:cs typeface="Courier New"/>
              </a:rPr>
              <a:t>wait.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07BF525-6837-47B8-9864-52D587837462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522" y="6286390"/>
            <a:ext cx="1614795" cy="31683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200" y="6172409"/>
            <a:ext cx="444500" cy="429259"/>
            <a:chOff x="457200" y="6172409"/>
            <a:chExt cx="444500" cy="429259"/>
          </a:xfrm>
        </p:grpSpPr>
        <p:sp>
          <p:nvSpPr>
            <p:cNvPr id="4" name="object 4"/>
            <p:cNvSpPr/>
            <p:nvPr/>
          </p:nvSpPr>
          <p:spPr>
            <a:xfrm>
              <a:off x="457200" y="6172409"/>
              <a:ext cx="444500" cy="429259"/>
            </a:xfrm>
            <a:custGeom>
              <a:avLst/>
              <a:gdLst/>
              <a:ahLst/>
              <a:cxnLst/>
              <a:rect l="l" t="t" r="r" b="b"/>
              <a:pathLst>
                <a:path w="444500" h="429259">
                  <a:moveTo>
                    <a:pt x="262384" y="0"/>
                  </a:moveTo>
                  <a:lnTo>
                    <a:pt x="58911" y="0"/>
                  </a:lnTo>
                  <a:lnTo>
                    <a:pt x="0" y="58841"/>
                  </a:lnTo>
                  <a:lnTo>
                    <a:pt x="0" y="261964"/>
                  </a:lnTo>
                  <a:lnTo>
                    <a:pt x="58911" y="320762"/>
                  </a:lnTo>
                  <a:lnTo>
                    <a:pt x="123533" y="320762"/>
                  </a:lnTo>
                  <a:lnTo>
                    <a:pt x="123533" y="370191"/>
                  </a:lnTo>
                  <a:lnTo>
                    <a:pt x="182913" y="429064"/>
                  </a:lnTo>
                  <a:lnTo>
                    <a:pt x="354608" y="429064"/>
                  </a:lnTo>
                  <a:lnTo>
                    <a:pt x="414139" y="370244"/>
                  </a:lnTo>
                  <a:lnTo>
                    <a:pt x="414139" y="212891"/>
                  </a:lnTo>
                  <a:lnTo>
                    <a:pt x="444456" y="212891"/>
                  </a:lnTo>
                  <a:lnTo>
                    <a:pt x="444456" y="108135"/>
                  </a:lnTo>
                  <a:lnTo>
                    <a:pt x="321106" y="108135"/>
                  </a:lnTo>
                  <a:lnTo>
                    <a:pt x="321106" y="58851"/>
                  </a:lnTo>
                  <a:lnTo>
                    <a:pt x="262384" y="0"/>
                  </a:lnTo>
                  <a:close/>
                </a:path>
              </a:pathLst>
            </a:custGeom>
            <a:solidFill>
              <a:srgbClr val="CFB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3304" y="6178509"/>
              <a:ext cx="432434" cy="417195"/>
            </a:xfrm>
            <a:custGeom>
              <a:avLst/>
              <a:gdLst/>
              <a:ahLst/>
              <a:cxnLst/>
              <a:rect l="l" t="t" r="r" b="b"/>
              <a:pathLst>
                <a:path w="432434" h="417195">
                  <a:moveTo>
                    <a:pt x="253763" y="0"/>
                  </a:moveTo>
                  <a:lnTo>
                    <a:pt x="55317" y="0"/>
                  </a:lnTo>
                  <a:lnTo>
                    <a:pt x="0" y="55279"/>
                  </a:lnTo>
                  <a:lnTo>
                    <a:pt x="0" y="253305"/>
                  </a:lnTo>
                  <a:lnTo>
                    <a:pt x="55317" y="308568"/>
                  </a:lnTo>
                  <a:lnTo>
                    <a:pt x="123543" y="308568"/>
                  </a:lnTo>
                  <a:lnTo>
                    <a:pt x="123543" y="361580"/>
                  </a:lnTo>
                  <a:lnTo>
                    <a:pt x="179303" y="416843"/>
                  </a:lnTo>
                  <a:lnTo>
                    <a:pt x="346004" y="416843"/>
                  </a:lnTo>
                  <a:lnTo>
                    <a:pt x="401924" y="361580"/>
                  </a:lnTo>
                  <a:lnTo>
                    <a:pt x="401924" y="200719"/>
                  </a:lnTo>
                  <a:lnTo>
                    <a:pt x="432237" y="200719"/>
                  </a:lnTo>
                  <a:lnTo>
                    <a:pt x="432237" y="108145"/>
                  </a:lnTo>
                  <a:lnTo>
                    <a:pt x="308886" y="108145"/>
                  </a:lnTo>
                  <a:lnTo>
                    <a:pt x="308886" y="55284"/>
                  </a:lnTo>
                  <a:lnTo>
                    <a:pt x="253763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8541" y="6193767"/>
              <a:ext cx="401955" cy="386715"/>
            </a:xfrm>
            <a:custGeom>
              <a:avLst/>
              <a:gdLst/>
              <a:ahLst/>
              <a:cxnLst/>
              <a:rect l="l" t="t" r="r" b="b"/>
              <a:pathLst>
                <a:path w="401955" h="386715">
                  <a:moveTo>
                    <a:pt x="232174" y="0"/>
                  </a:moveTo>
                  <a:lnTo>
                    <a:pt x="46405" y="0"/>
                  </a:lnTo>
                  <a:lnTo>
                    <a:pt x="0" y="46335"/>
                  </a:lnTo>
                  <a:lnTo>
                    <a:pt x="0" y="231721"/>
                  </a:lnTo>
                  <a:lnTo>
                    <a:pt x="46405" y="278036"/>
                  </a:lnTo>
                  <a:lnTo>
                    <a:pt x="123554" y="278036"/>
                  </a:lnTo>
                  <a:lnTo>
                    <a:pt x="123554" y="339953"/>
                  </a:lnTo>
                  <a:lnTo>
                    <a:pt x="170348" y="386327"/>
                  </a:lnTo>
                  <a:lnTo>
                    <a:pt x="324506" y="386327"/>
                  </a:lnTo>
                  <a:lnTo>
                    <a:pt x="371424" y="339953"/>
                  </a:lnTo>
                  <a:lnTo>
                    <a:pt x="371424" y="170181"/>
                  </a:lnTo>
                  <a:lnTo>
                    <a:pt x="401763" y="170181"/>
                  </a:lnTo>
                  <a:lnTo>
                    <a:pt x="401763" y="108145"/>
                  </a:lnTo>
                  <a:lnTo>
                    <a:pt x="308709" y="108145"/>
                  </a:lnTo>
                  <a:lnTo>
                    <a:pt x="308709" y="324366"/>
                  </a:lnTo>
                  <a:lnTo>
                    <a:pt x="185574" y="324366"/>
                  </a:lnTo>
                  <a:lnTo>
                    <a:pt x="185574" y="278036"/>
                  </a:lnTo>
                  <a:lnTo>
                    <a:pt x="232174" y="278036"/>
                  </a:lnTo>
                  <a:lnTo>
                    <a:pt x="278413" y="231721"/>
                  </a:lnTo>
                  <a:lnTo>
                    <a:pt x="278413" y="170181"/>
                  </a:lnTo>
                  <a:lnTo>
                    <a:pt x="216388" y="170181"/>
                  </a:lnTo>
                  <a:lnTo>
                    <a:pt x="216388" y="216161"/>
                  </a:lnTo>
                  <a:lnTo>
                    <a:pt x="185574" y="216161"/>
                  </a:lnTo>
                  <a:lnTo>
                    <a:pt x="185574" y="108145"/>
                  </a:lnTo>
                  <a:lnTo>
                    <a:pt x="92784" y="108145"/>
                  </a:lnTo>
                  <a:lnTo>
                    <a:pt x="92784" y="170181"/>
                  </a:lnTo>
                  <a:lnTo>
                    <a:pt x="123554" y="170181"/>
                  </a:lnTo>
                  <a:lnTo>
                    <a:pt x="123554" y="216161"/>
                  </a:lnTo>
                  <a:lnTo>
                    <a:pt x="61895" y="216161"/>
                  </a:lnTo>
                  <a:lnTo>
                    <a:pt x="61895" y="61443"/>
                  </a:lnTo>
                  <a:lnTo>
                    <a:pt x="216388" y="61443"/>
                  </a:lnTo>
                  <a:lnTo>
                    <a:pt x="216388" y="108145"/>
                  </a:lnTo>
                  <a:lnTo>
                    <a:pt x="278413" y="108145"/>
                  </a:lnTo>
                  <a:lnTo>
                    <a:pt x="278413" y="46352"/>
                  </a:lnTo>
                  <a:lnTo>
                    <a:pt x="2321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6181" y="6201397"/>
              <a:ext cx="386715" cy="371475"/>
            </a:xfrm>
            <a:custGeom>
              <a:avLst/>
              <a:gdLst/>
              <a:ahLst/>
              <a:cxnLst/>
              <a:rect l="l" t="t" r="r" b="b"/>
              <a:pathLst>
                <a:path w="386715" h="371475">
                  <a:moveTo>
                    <a:pt x="221377" y="0"/>
                  </a:moveTo>
                  <a:lnTo>
                    <a:pt x="41933" y="0"/>
                  </a:lnTo>
                  <a:lnTo>
                    <a:pt x="0" y="41874"/>
                  </a:lnTo>
                  <a:lnTo>
                    <a:pt x="0" y="220955"/>
                  </a:lnTo>
                  <a:lnTo>
                    <a:pt x="41912" y="262771"/>
                  </a:lnTo>
                  <a:lnTo>
                    <a:pt x="123554" y="262771"/>
                  </a:lnTo>
                  <a:lnTo>
                    <a:pt x="123554" y="329134"/>
                  </a:lnTo>
                  <a:lnTo>
                    <a:pt x="165865" y="371095"/>
                  </a:lnTo>
                  <a:lnTo>
                    <a:pt x="313719" y="371095"/>
                  </a:lnTo>
                  <a:lnTo>
                    <a:pt x="356165" y="329112"/>
                  </a:lnTo>
                  <a:lnTo>
                    <a:pt x="356165" y="154943"/>
                  </a:lnTo>
                  <a:lnTo>
                    <a:pt x="386472" y="154943"/>
                  </a:lnTo>
                  <a:lnTo>
                    <a:pt x="386472" y="108165"/>
                  </a:lnTo>
                  <a:lnTo>
                    <a:pt x="308698" y="108165"/>
                  </a:lnTo>
                  <a:lnTo>
                    <a:pt x="308698" y="324344"/>
                  </a:lnTo>
                  <a:lnTo>
                    <a:pt x="170283" y="324344"/>
                  </a:lnTo>
                  <a:lnTo>
                    <a:pt x="170283" y="262771"/>
                  </a:lnTo>
                  <a:lnTo>
                    <a:pt x="221377" y="262771"/>
                  </a:lnTo>
                  <a:lnTo>
                    <a:pt x="263133" y="220955"/>
                  </a:lnTo>
                  <a:lnTo>
                    <a:pt x="263133" y="170191"/>
                  </a:lnTo>
                  <a:lnTo>
                    <a:pt x="216398" y="170191"/>
                  </a:lnTo>
                  <a:lnTo>
                    <a:pt x="216398" y="216155"/>
                  </a:lnTo>
                  <a:lnTo>
                    <a:pt x="170283" y="216155"/>
                  </a:lnTo>
                  <a:lnTo>
                    <a:pt x="170283" y="108165"/>
                  </a:lnTo>
                  <a:lnTo>
                    <a:pt x="92773" y="108165"/>
                  </a:lnTo>
                  <a:lnTo>
                    <a:pt x="92773" y="154943"/>
                  </a:lnTo>
                  <a:lnTo>
                    <a:pt x="123554" y="154943"/>
                  </a:lnTo>
                  <a:lnTo>
                    <a:pt x="123554" y="216155"/>
                  </a:lnTo>
                  <a:lnTo>
                    <a:pt x="46637" y="216155"/>
                  </a:lnTo>
                  <a:lnTo>
                    <a:pt x="46637" y="46194"/>
                  </a:lnTo>
                  <a:lnTo>
                    <a:pt x="216398" y="46194"/>
                  </a:lnTo>
                  <a:lnTo>
                    <a:pt x="216398" y="92891"/>
                  </a:lnTo>
                  <a:lnTo>
                    <a:pt x="263133" y="92891"/>
                  </a:lnTo>
                  <a:lnTo>
                    <a:pt x="263133" y="41874"/>
                  </a:lnTo>
                  <a:lnTo>
                    <a:pt x="221377" y="0"/>
                  </a:lnTo>
                  <a:close/>
                </a:path>
              </a:pathLst>
            </a:custGeom>
            <a:solidFill>
              <a:srgbClr val="CFB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965440" cy="1624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>
              <a:lnSpc>
                <a:spcPct val="100000"/>
              </a:lnSpc>
              <a:spcBef>
                <a:spcPts val="100"/>
              </a:spcBef>
            </a:pPr>
            <a:r>
              <a:rPr sz="3300" spc="-30" dirty="0">
                <a:solidFill>
                  <a:srgbClr val="000000"/>
                </a:solidFill>
              </a:rPr>
              <a:t>Safety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Check</a:t>
            </a:r>
            <a:endParaRPr sz="3300"/>
          </a:p>
          <a:p>
            <a:pPr marL="12700" marR="5080">
              <a:lnSpc>
                <a:spcPct val="201200"/>
              </a:lnSpc>
              <a:spcBef>
                <a:spcPts val="420"/>
              </a:spcBef>
              <a:tabLst>
                <a:tab pos="4438015" algn="l"/>
              </a:tabLst>
            </a:pPr>
            <a:r>
              <a:rPr sz="1700" b="0" dirty="0">
                <a:solidFill>
                  <a:srgbClr val="548235"/>
                </a:solidFill>
                <a:latin typeface="Courier New"/>
                <a:cs typeface="Courier New"/>
              </a:rPr>
              <a:t>work[1..m] = available </a:t>
            </a:r>
            <a:r>
              <a:rPr sz="1700" b="0" dirty="0">
                <a:solidFill>
                  <a:srgbClr val="2E75B6"/>
                </a:solidFill>
                <a:latin typeface="Courier New"/>
                <a:cs typeface="Courier New"/>
              </a:rPr>
              <a:t>/* how many resources are available */ </a:t>
            </a:r>
            <a:r>
              <a:rPr sz="1700" b="0" spc="-1010" dirty="0">
                <a:solidFill>
                  <a:srgbClr val="2E75B6"/>
                </a:solidFill>
                <a:latin typeface="Courier New"/>
                <a:cs typeface="Courier New"/>
              </a:rPr>
              <a:t> </a:t>
            </a:r>
            <a:r>
              <a:rPr sz="1700" b="0" dirty="0">
                <a:solidFill>
                  <a:srgbClr val="548235"/>
                </a:solidFill>
                <a:latin typeface="Courier New"/>
                <a:cs typeface="Courier New"/>
              </a:rPr>
              <a:t>finish[1..n]</a:t>
            </a:r>
            <a:r>
              <a:rPr sz="1700" b="0" spc="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700" b="0" dirty="0">
                <a:solidFill>
                  <a:srgbClr val="548235"/>
                </a:solidFill>
                <a:latin typeface="Courier New"/>
                <a:cs typeface="Courier New"/>
              </a:rPr>
              <a:t>=</a:t>
            </a:r>
            <a:r>
              <a:rPr sz="1700" b="0" spc="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700" b="0" dirty="0">
                <a:solidFill>
                  <a:srgbClr val="548235"/>
                </a:solidFill>
                <a:latin typeface="Courier New"/>
                <a:cs typeface="Courier New"/>
              </a:rPr>
              <a:t>false</a:t>
            </a:r>
            <a:r>
              <a:rPr sz="1700" b="0" spc="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700" b="0" dirty="0">
                <a:solidFill>
                  <a:srgbClr val="548235"/>
                </a:solidFill>
                <a:latin typeface="Courier New"/>
                <a:cs typeface="Courier New"/>
              </a:rPr>
              <a:t>(for</a:t>
            </a:r>
            <a:r>
              <a:rPr sz="1700" b="0" spc="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700" b="0" dirty="0">
                <a:solidFill>
                  <a:srgbClr val="548235"/>
                </a:solidFill>
                <a:latin typeface="Courier New"/>
                <a:cs typeface="Courier New"/>
              </a:rPr>
              <a:t>all</a:t>
            </a:r>
            <a:r>
              <a:rPr sz="1700" b="0" spc="15" dirty="0">
                <a:solidFill>
                  <a:srgbClr val="548235"/>
                </a:solidFill>
                <a:latin typeface="Courier New"/>
                <a:cs typeface="Courier New"/>
              </a:rPr>
              <a:t> </a:t>
            </a:r>
            <a:r>
              <a:rPr sz="1700" b="0" dirty="0">
                <a:solidFill>
                  <a:srgbClr val="548235"/>
                </a:solidFill>
                <a:latin typeface="Courier New"/>
                <a:cs typeface="Courier New"/>
              </a:rPr>
              <a:t>i)	</a:t>
            </a:r>
            <a:r>
              <a:rPr sz="1700" b="0" dirty="0">
                <a:solidFill>
                  <a:srgbClr val="2E75B6"/>
                </a:solidFill>
                <a:latin typeface="Courier New"/>
                <a:cs typeface="Courier New"/>
              </a:rPr>
              <a:t>/*</a:t>
            </a:r>
            <a:r>
              <a:rPr sz="1700" b="0" spc="-10" dirty="0">
                <a:solidFill>
                  <a:srgbClr val="2E75B6"/>
                </a:solidFill>
                <a:latin typeface="Courier New"/>
                <a:cs typeface="Courier New"/>
              </a:rPr>
              <a:t> </a:t>
            </a:r>
            <a:r>
              <a:rPr sz="1700" b="0" dirty="0">
                <a:solidFill>
                  <a:srgbClr val="2E75B6"/>
                </a:solidFill>
                <a:latin typeface="Courier New"/>
                <a:cs typeface="Courier New"/>
              </a:rPr>
              <a:t>none</a:t>
            </a:r>
            <a:r>
              <a:rPr sz="1700" b="0" spc="-5" dirty="0">
                <a:solidFill>
                  <a:srgbClr val="2E75B6"/>
                </a:solidFill>
                <a:latin typeface="Courier New"/>
                <a:cs typeface="Courier New"/>
              </a:rPr>
              <a:t> </a:t>
            </a:r>
            <a:r>
              <a:rPr sz="1700" b="0" dirty="0">
                <a:solidFill>
                  <a:srgbClr val="2E75B6"/>
                </a:solidFill>
                <a:latin typeface="Courier New"/>
                <a:cs typeface="Courier New"/>
              </a:rPr>
              <a:t>finished</a:t>
            </a:r>
            <a:r>
              <a:rPr sz="1700" b="0" spc="-10" dirty="0">
                <a:solidFill>
                  <a:srgbClr val="2E75B6"/>
                </a:solidFill>
                <a:latin typeface="Courier New"/>
                <a:cs typeface="Courier New"/>
              </a:rPr>
              <a:t> </a:t>
            </a:r>
            <a:r>
              <a:rPr sz="1700" b="0" dirty="0">
                <a:solidFill>
                  <a:srgbClr val="2E75B6"/>
                </a:solidFill>
                <a:latin typeface="Courier New"/>
                <a:cs typeface="Courier New"/>
              </a:rPr>
              <a:t>yet</a:t>
            </a:r>
            <a:r>
              <a:rPr sz="1700" b="0" spc="-5" dirty="0">
                <a:solidFill>
                  <a:srgbClr val="2E75B6"/>
                </a:solidFill>
                <a:latin typeface="Courier New"/>
                <a:cs typeface="Courier New"/>
              </a:rPr>
              <a:t> </a:t>
            </a:r>
            <a:r>
              <a:rPr sz="1700" b="0" dirty="0">
                <a:solidFill>
                  <a:srgbClr val="2E75B6"/>
                </a:solidFill>
                <a:latin typeface="Courier New"/>
                <a:cs typeface="Courier New"/>
              </a:rPr>
              <a:t>*/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10489" marR="2031364">
              <a:lnSpc>
                <a:spcPts val="1989"/>
              </a:lnSpc>
              <a:spcBef>
                <a:spcPts val="204"/>
              </a:spcBef>
            </a:pPr>
            <a:r>
              <a:rPr sz="1650" b="1" u="sng" spc="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Step 1:</a:t>
            </a:r>
            <a:r>
              <a:rPr sz="1650" b="1" spc="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/>
              <a:t>Find an i such that finish[i]=false and </a:t>
            </a:r>
            <a:r>
              <a:rPr spc="-1010" dirty="0"/>
              <a:t> </a:t>
            </a:r>
            <a:r>
              <a:rPr dirty="0"/>
              <a:t>need[i] &lt;= work</a:t>
            </a:r>
            <a:endParaRPr sz="1650">
              <a:latin typeface="Courier New"/>
              <a:cs typeface="Courier New"/>
            </a:endParaRPr>
          </a:p>
          <a:p>
            <a:pPr marL="926465" marR="564515" indent="130175">
              <a:lnSpc>
                <a:spcPts val="1989"/>
              </a:lnSpc>
              <a:spcBef>
                <a:spcPts val="125"/>
              </a:spcBef>
              <a:tabLst>
                <a:tab pos="5612130" algn="l"/>
              </a:tabLst>
            </a:pPr>
            <a:r>
              <a:rPr dirty="0">
                <a:solidFill>
                  <a:srgbClr val="2E75B6"/>
                </a:solidFill>
              </a:rPr>
              <a:t>/* find a proc that can complete its request now */ </a:t>
            </a:r>
            <a:r>
              <a:rPr spc="-1010" dirty="0">
                <a:solidFill>
                  <a:srgbClr val="2E75B6"/>
                </a:solidFill>
              </a:rPr>
              <a:t> </a:t>
            </a:r>
            <a:r>
              <a:rPr dirty="0"/>
              <a:t>if</a:t>
            </a:r>
            <a:r>
              <a:rPr spc="5" dirty="0"/>
              <a:t> </a:t>
            </a:r>
            <a:r>
              <a:rPr dirty="0"/>
              <a:t>no</a:t>
            </a:r>
            <a:r>
              <a:rPr spc="5" dirty="0"/>
              <a:t> </a:t>
            </a:r>
            <a:r>
              <a:rPr dirty="0"/>
              <a:t>such</a:t>
            </a:r>
            <a:r>
              <a:rPr spc="10" dirty="0"/>
              <a:t> </a:t>
            </a:r>
            <a:r>
              <a:rPr dirty="0"/>
              <a:t>i</a:t>
            </a:r>
            <a:r>
              <a:rPr spc="5" dirty="0"/>
              <a:t> </a:t>
            </a:r>
            <a:r>
              <a:rPr dirty="0"/>
              <a:t>exists,</a:t>
            </a:r>
            <a:r>
              <a:rPr spc="5" dirty="0"/>
              <a:t> </a:t>
            </a:r>
            <a:r>
              <a:rPr dirty="0"/>
              <a:t>go</a:t>
            </a:r>
            <a:r>
              <a:rPr spc="5" dirty="0"/>
              <a:t> </a:t>
            </a:r>
            <a:r>
              <a:rPr dirty="0"/>
              <a:t>to</a:t>
            </a:r>
            <a:r>
              <a:rPr spc="5" dirty="0"/>
              <a:t> </a:t>
            </a:r>
            <a:r>
              <a:rPr dirty="0"/>
              <a:t>step</a:t>
            </a:r>
            <a:r>
              <a:rPr spc="5" dirty="0"/>
              <a:t> </a:t>
            </a:r>
            <a:r>
              <a:rPr dirty="0"/>
              <a:t>3	</a:t>
            </a:r>
            <a:r>
              <a:rPr dirty="0">
                <a:solidFill>
                  <a:srgbClr val="2E75B6"/>
                </a:solidFill>
              </a:rPr>
              <a:t>/*</a:t>
            </a:r>
            <a:r>
              <a:rPr spc="-30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we’re</a:t>
            </a:r>
            <a:r>
              <a:rPr spc="-2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done</a:t>
            </a:r>
            <a:r>
              <a:rPr spc="-30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*/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/>
          </a:p>
          <a:p>
            <a:pPr marL="110489">
              <a:lnSpc>
                <a:spcPct val="100000"/>
              </a:lnSpc>
              <a:spcBef>
                <a:spcPts val="5"/>
              </a:spcBef>
            </a:pPr>
            <a:r>
              <a:rPr sz="1650" b="1" u="sng" spc="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Step</a:t>
            </a:r>
            <a:r>
              <a:rPr sz="1650" b="1" u="sng" spc="1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650" b="1" u="sng" spc="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2:</a:t>
            </a:r>
            <a:r>
              <a:rPr sz="1650" b="1" spc="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/>
              <a:t>Found</a:t>
            </a:r>
            <a:r>
              <a:rPr spc="-10" dirty="0"/>
              <a:t> </a:t>
            </a:r>
            <a:r>
              <a:rPr dirty="0"/>
              <a:t>an</a:t>
            </a:r>
            <a:r>
              <a:rPr spc="-10" dirty="0"/>
              <a:t> </a:t>
            </a:r>
            <a:r>
              <a:rPr dirty="0"/>
              <a:t>i:</a:t>
            </a:r>
            <a:endParaRPr sz="1650">
              <a:latin typeface="Courier New"/>
              <a:cs typeface="Courier New"/>
            </a:endParaRPr>
          </a:p>
          <a:p>
            <a:pPr marL="796290" marR="1346200">
              <a:lnSpc>
                <a:spcPts val="2020"/>
              </a:lnSpc>
              <a:spcBef>
                <a:spcPts val="130"/>
              </a:spcBef>
              <a:tabLst>
                <a:tab pos="3268979" algn="l"/>
              </a:tabLst>
            </a:pPr>
            <a:r>
              <a:rPr dirty="0"/>
              <a:t>finish</a:t>
            </a:r>
            <a:r>
              <a:rPr spc="5" dirty="0"/>
              <a:t> </a:t>
            </a:r>
            <a:r>
              <a:rPr dirty="0"/>
              <a:t>[i]</a:t>
            </a:r>
            <a:r>
              <a:rPr spc="5" dirty="0"/>
              <a:t> </a:t>
            </a:r>
            <a:r>
              <a:rPr dirty="0"/>
              <a:t>=</a:t>
            </a:r>
            <a:r>
              <a:rPr spc="5" dirty="0"/>
              <a:t> </a:t>
            </a:r>
            <a:r>
              <a:rPr dirty="0"/>
              <a:t>true	</a:t>
            </a:r>
            <a:r>
              <a:rPr dirty="0">
                <a:solidFill>
                  <a:srgbClr val="2E75B6"/>
                </a:solidFill>
              </a:rPr>
              <a:t>/* done with this process */ </a:t>
            </a:r>
            <a:r>
              <a:rPr spc="-1005" dirty="0">
                <a:solidFill>
                  <a:srgbClr val="2E75B6"/>
                </a:solidFill>
              </a:rPr>
              <a:t> </a:t>
            </a:r>
            <a:r>
              <a:rPr dirty="0"/>
              <a:t>work = work + allocation</a:t>
            </a:r>
            <a:r>
              <a:rPr spc="5" dirty="0"/>
              <a:t> </a:t>
            </a:r>
            <a:r>
              <a:rPr dirty="0"/>
              <a:t>[i]</a:t>
            </a:r>
          </a:p>
          <a:p>
            <a:pPr marL="948690">
              <a:lnSpc>
                <a:spcPts val="1300"/>
              </a:lnSpc>
            </a:pPr>
            <a:r>
              <a:rPr dirty="0">
                <a:solidFill>
                  <a:srgbClr val="2E75B6"/>
                </a:solidFill>
              </a:rPr>
              <a:t>/*</a:t>
            </a:r>
            <a:r>
              <a:rPr spc="-10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assume</a:t>
            </a:r>
            <a:r>
              <a:rPr spc="-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this</a:t>
            </a:r>
            <a:r>
              <a:rPr spc="-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process</a:t>
            </a:r>
            <a:r>
              <a:rPr spc="-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were</a:t>
            </a:r>
            <a:r>
              <a:rPr spc="-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to</a:t>
            </a:r>
            <a:r>
              <a:rPr spc="-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finish,</a:t>
            </a:r>
            <a:r>
              <a:rPr spc="-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and</a:t>
            </a:r>
            <a:r>
              <a:rPr spc="-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its</a:t>
            </a:r>
          </a:p>
          <a:p>
            <a:pPr marL="1218565">
              <a:lnSpc>
                <a:spcPts val="1825"/>
              </a:lnSpc>
            </a:pPr>
            <a:r>
              <a:rPr dirty="0">
                <a:solidFill>
                  <a:srgbClr val="2E75B6"/>
                </a:solidFill>
              </a:rPr>
              <a:t>allocation</a:t>
            </a:r>
            <a:r>
              <a:rPr spc="-10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goes</a:t>
            </a:r>
            <a:r>
              <a:rPr spc="-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back</a:t>
            </a:r>
            <a:r>
              <a:rPr spc="-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to</a:t>
            </a:r>
            <a:r>
              <a:rPr spc="-10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the</a:t>
            </a:r>
            <a:r>
              <a:rPr spc="-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available</a:t>
            </a:r>
            <a:r>
              <a:rPr spc="-5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list</a:t>
            </a:r>
            <a:r>
              <a:rPr spc="-10" dirty="0">
                <a:solidFill>
                  <a:srgbClr val="2E75B6"/>
                </a:solidFill>
              </a:rPr>
              <a:t> </a:t>
            </a:r>
            <a:r>
              <a:rPr dirty="0">
                <a:solidFill>
                  <a:srgbClr val="2E75B6"/>
                </a:solidFill>
              </a:rPr>
              <a:t>*/</a:t>
            </a:r>
          </a:p>
          <a:p>
            <a:pPr marL="796290">
              <a:lnSpc>
                <a:spcPct val="100000"/>
              </a:lnSpc>
              <a:spcBef>
                <a:spcPts val="50"/>
              </a:spcBef>
            </a:pPr>
            <a:r>
              <a:rPr dirty="0"/>
              <a:t>go</a:t>
            </a:r>
            <a:r>
              <a:rPr spc="-2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step</a:t>
            </a:r>
            <a:r>
              <a:rPr spc="-15" dirty="0"/>
              <a:t> </a:t>
            </a:r>
            <a:r>
              <a:rPr dirty="0"/>
              <a:t>1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dirty="0"/>
          </a:p>
          <a:p>
            <a:pPr marL="110489">
              <a:lnSpc>
                <a:spcPts val="2014"/>
              </a:lnSpc>
            </a:pPr>
            <a:r>
              <a:rPr sz="1650" b="1" u="sng" spc="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Step</a:t>
            </a:r>
            <a:r>
              <a:rPr sz="1650" b="1" u="sng" spc="25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 </a:t>
            </a:r>
            <a:r>
              <a:rPr sz="1650" b="1" u="sng" spc="3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3:</a:t>
            </a:r>
            <a:r>
              <a:rPr sz="1650" b="1" spc="3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dirty="0"/>
              <a:t>If</a:t>
            </a:r>
            <a:r>
              <a:rPr spc="-5" dirty="0"/>
              <a:t> </a:t>
            </a:r>
            <a:r>
              <a:rPr dirty="0"/>
              <a:t>finish[i] = true</a:t>
            </a:r>
            <a:r>
              <a:rPr spc="-5" dirty="0"/>
              <a:t> </a:t>
            </a:r>
            <a:r>
              <a:rPr dirty="0"/>
              <a:t>for all i, the system</a:t>
            </a:r>
            <a:r>
              <a:rPr spc="-5" dirty="0"/>
              <a:t> </a:t>
            </a:r>
            <a:r>
              <a:rPr dirty="0"/>
              <a:t>is safe.</a:t>
            </a:r>
            <a:endParaRPr sz="1650">
              <a:latin typeface="Courier New"/>
              <a:cs typeface="Courier New"/>
            </a:endParaRPr>
          </a:p>
          <a:p>
            <a:pPr marL="12700">
              <a:lnSpc>
                <a:spcPts val="2014"/>
              </a:lnSpc>
              <a:tabLst>
                <a:tab pos="1217930" algn="l"/>
                <a:tab pos="8254365" algn="l"/>
              </a:tabLst>
            </a:pPr>
            <a:r>
              <a:rPr u="heavy" dirty="0">
                <a:uFill>
                  <a:solidFill>
                    <a:srgbClr val="000000"/>
                  </a:solidFill>
                </a:uFill>
              </a:rPr>
              <a:t> 	Else</a:t>
            </a:r>
            <a:r>
              <a:rPr u="heavy" spc="-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Not	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67B17FDB-C820-4AEB-8248-78ED55CB6B92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848" y="2405888"/>
            <a:ext cx="463042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100"/>
              </a:lnSpc>
              <a:spcBef>
                <a:spcPts val="100"/>
              </a:spcBef>
            </a:pPr>
            <a:r>
              <a:rPr sz="4500" spc="-45" dirty="0">
                <a:solidFill>
                  <a:srgbClr val="000000"/>
                </a:solidFill>
              </a:rPr>
              <a:t>Week</a:t>
            </a:r>
            <a:r>
              <a:rPr sz="4500" spc="-25" dirty="0">
                <a:solidFill>
                  <a:srgbClr val="000000"/>
                </a:solidFill>
              </a:rPr>
              <a:t> </a:t>
            </a:r>
            <a:r>
              <a:rPr sz="4500" dirty="0">
                <a:solidFill>
                  <a:srgbClr val="000000"/>
                </a:solidFill>
              </a:rPr>
              <a:t>9</a:t>
            </a:r>
            <a:endParaRPr sz="4500"/>
          </a:p>
          <a:p>
            <a:pPr marL="12700">
              <a:lnSpc>
                <a:spcPts val="5100"/>
              </a:lnSpc>
            </a:pPr>
            <a:r>
              <a:rPr sz="4500" dirty="0">
                <a:solidFill>
                  <a:srgbClr val="000000"/>
                </a:solidFill>
              </a:rPr>
              <a:t>&gt;</a:t>
            </a:r>
            <a:r>
              <a:rPr sz="4500" spc="-35" dirty="0">
                <a:solidFill>
                  <a:srgbClr val="000000"/>
                </a:solidFill>
              </a:rPr>
              <a:t> </a:t>
            </a:r>
            <a:r>
              <a:rPr sz="4500" spc="-40" dirty="0">
                <a:solidFill>
                  <a:srgbClr val="000000"/>
                </a:solidFill>
              </a:rPr>
              <a:t>Bankers</a:t>
            </a:r>
            <a:r>
              <a:rPr sz="4500" spc="-30" dirty="0">
                <a:solidFill>
                  <a:srgbClr val="000000"/>
                </a:solidFill>
              </a:rPr>
              <a:t> </a:t>
            </a:r>
            <a:r>
              <a:rPr sz="4500" spc="-10" dirty="0">
                <a:solidFill>
                  <a:srgbClr val="000000"/>
                </a:solidFill>
              </a:rPr>
              <a:t>Algorithm</a:t>
            </a:r>
            <a:endParaRPr sz="4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5152" y="316991"/>
            <a:ext cx="4090415" cy="2676143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061EE742-8A38-48E0-8CF7-AACFEAE31796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627" y="3167888"/>
            <a:ext cx="3994785" cy="13208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760"/>
              </a:spcBef>
            </a:pPr>
            <a:r>
              <a:rPr sz="4500" spc="-85" dirty="0">
                <a:solidFill>
                  <a:srgbClr val="000000"/>
                </a:solidFill>
              </a:rPr>
              <a:t>Your</a:t>
            </a:r>
            <a:r>
              <a:rPr sz="4500" spc="-25" dirty="0">
                <a:solidFill>
                  <a:srgbClr val="000000"/>
                </a:solidFill>
              </a:rPr>
              <a:t> </a:t>
            </a:r>
            <a:r>
              <a:rPr sz="4500" spc="-5" dirty="0">
                <a:solidFill>
                  <a:srgbClr val="000000"/>
                </a:solidFill>
              </a:rPr>
              <a:t>turn</a:t>
            </a:r>
            <a:r>
              <a:rPr sz="4500" spc="-25" dirty="0">
                <a:solidFill>
                  <a:srgbClr val="000000"/>
                </a:solidFill>
              </a:rPr>
              <a:t> </a:t>
            </a:r>
            <a:r>
              <a:rPr sz="4500" spc="-5" dirty="0">
                <a:solidFill>
                  <a:srgbClr val="000000"/>
                </a:solidFill>
              </a:rPr>
              <a:t>now! </a:t>
            </a:r>
            <a:r>
              <a:rPr sz="4500" dirty="0">
                <a:solidFill>
                  <a:srgbClr val="000000"/>
                </a:solidFill>
              </a:rPr>
              <a:t> </a:t>
            </a:r>
            <a:r>
              <a:rPr sz="4500" spc="-10" dirty="0">
                <a:solidFill>
                  <a:srgbClr val="000000"/>
                </a:solidFill>
              </a:rPr>
              <a:t>Solve</a:t>
            </a:r>
            <a:r>
              <a:rPr sz="4500" spc="-45" dirty="0">
                <a:solidFill>
                  <a:srgbClr val="000000"/>
                </a:solidFill>
              </a:rPr>
              <a:t> </a:t>
            </a:r>
            <a:r>
              <a:rPr sz="4500" spc="-5" dirty="0">
                <a:solidFill>
                  <a:srgbClr val="000000"/>
                </a:solidFill>
              </a:rPr>
              <a:t>an</a:t>
            </a:r>
            <a:r>
              <a:rPr sz="4500" spc="-45" dirty="0">
                <a:solidFill>
                  <a:srgbClr val="000000"/>
                </a:solidFill>
              </a:rPr>
              <a:t> </a:t>
            </a:r>
            <a:r>
              <a:rPr sz="4500" spc="-15" dirty="0">
                <a:solidFill>
                  <a:srgbClr val="000000"/>
                </a:solidFill>
              </a:rPr>
              <a:t>Example</a:t>
            </a:r>
            <a:endParaRPr sz="450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6429ECF-79EE-447C-BFE3-328B6A1E28EB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47174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Banker’s</a:t>
            </a:r>
            <a:r>
              <a:rPr sz="3300" spc="-35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Algorithm</a:t>
            </a:r>
            <a:r>
              <a:rPr sz="3300" spc="-25" dirty="0">
                <a:solidFill>
                  <a:srgbClr val="000000"/>
                </a:solidFill>
              </a:rPr>
              <a:t> </a:t>
            </a:r>
            <a:r>
              <a:rPr sz="3300" spc="-15" dirty="0">
                <a:solidFill>
                  <a:srgbClr val="000000"/>
                </a:solidFill>
              </a:rPr>
              <a:t>Example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81990" y="1808479"/>
            <a:ext cx="7360920" cy="12084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8100" marR="30480">
              <a:lnSpc>
                <a:spcPct val="89800"/>
              </a:lnSpc>
              <a:spcBef>
                <a:spcPts val="355"/>
              </a:spcBef>
            </a:pPr>
            <a:r>
              <a:rPr sz="2100" spc="-5" dirty="0">
                <a:latin typeface="Calibri"/>
                <a:cs typeface="Calibri"/>
              </a:rPr>
              <a:t>Considering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-20" dirty="0">
                <a:latin typeface="Calibri"/>
                <a:cs typeface="Calibri"/>
              </a:rPr>
              <a:t>system </a:t>
            </a:r>
            <a:r>
              <a:rPr sz="2100" spc="-5" dirty="0">
                <a:latin typeface="Calibri"/>
                <a:cs typeface="Calibri"/>
              </a:rPr>
              <a:t>with </a:t>
            </a:r>
            <a:r>
              <a:rPr sz="2100" spc="-10" dirty="0">
                <a:latin typeface="Calibri"/>
                <a:cs typeface="Calibri"/>
              </a:rPr>
              <a:t>five </a:t>
            </a:r>
            <a:r>
              <a:rPr sz="2100" spc="-5" dirty="0">
                <a:latin typeface="Calibri"/>
                <a:cs typeface="Calibri"/>
              </a:rPr>
              <a:t>processes </a:t>
            </a:r>
            <a:r>
              <a:rPr sz="2100" b="1" spc="-5" dirty="0">
                <a:solidFill>
                  <a:srgbClr val="7030A0"/>
                </a:solidFill>
                <a:latin typeface="Calibri"/>
                <a:cs typeface="Calibri"/>
              </a:rPr>
              <a:t>P</a:t>
            </a:r>
            <a:r>
              <a:rPr sz="2100" b="1" spc="-7" baseline="-15873" dirty="0">
                <a:solidFill>
                  <a:srgbClr val="7030A0"/>
                </a:solidFill>
                <a:latin typeface="Calibri"/>
                <a:cs typeface="Calibri"/>
              </a:rPr>
              <a:t>0</a:t>
            </a:r>
            <a:r>
              <a:rPr sz="2100" b="1" baseline="-15873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7030A0"/>
                </a:solidFill>
                <a:latin typeface="Calibri"/>
                <a:cs typeface="Calibri"/>
              </a:rPr>
              <a:t>through </a:t>
            </a:r>
            <a:r>
              <a:rPr sz="2100" b="1" spc="-5" dirty="0">
                <a:solidFill>
                  <a:srgbClr val="7030A0"/>
                </a:solidFill>
                <a:latin typeface="Calibri"/>
                <a:cs typeface="Calibri"/>
              </a:rPr>
              <a:t>P</a:t>
            </a:r>
            <a:r>
              <a:rPr sz="2100" b="1" spc="-7" baseline="-15873" dirty="0">
                <a:solidFill>
                  <a:srgbClr val="7030A0"/>
                </a:solidFill>
                <a:latin typeface="Calibri"/>
                <a:cs typeface="Calibri"/>
              </a:rPr>
              <a:t>4</a:t>
            </a:r>
            <a:r>
              <a:rPr sz="2100" b="1" baseline="-15873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and </a:t>
            </a:r>
            <a:r>
              <a:rPr sz="2100" spc="-10" dirty="0">
                <a:latin typeface="Calibri"/>
                <a:cs typeface="Calibri"/>
              </a:rPr>
              <a:t>three 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7030A0"/>
                </a:solidFill>
                <a:latin typeface="Calibri"/>
                <a:cs typeface="Calibri"/>
              </a:rPr>
              <a:t>resources</a:t>
            </a:r>
            <a:r>
              <a:rPr sz="2100" b="1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b="1" spc="-5" dirty="0">
                <a:solidFill>
                  <a:srgbClr val="7030A0"/>
                </a:solidFill>
                <a:latin typeface="Calibri"/>
                <a:cs typeface="Calibri"/>
              </a:rPr>
              <a:t>of type</a:t>
            </a:r>
            <a:r>
              <a:rPr sz="2100" b="1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b="1" spc="10" dirty="0">
                <a:solidFill>
                  <a:srgbClr val="7030A0"/>
                </a:solidFill>
                <a:latin typeface="Calibri"/>
                <a:cs typeface="Calibri"/>
              </a:rPr>
              <a:t>A,</a:t>
            </a:r>
            <a:r>
              <a:rPr sz="2100" b="1" spc="-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7030A0"/>
                </a:solidFill>
                <a:latin typeface="Calibri"/>
                <a:cs typeface="Calibri"/>
              </a:rPr>
              <a:t>B,</a:t>
            </a:r>
            <a:r>
              <a:rPr sz="2100" b="1" dirty="0">
                <a:solidFill>
                  <a:srgbClr val="7030A0"/>
                </a:solidFill>
                <a:latin typeface="Calibri"/>
                <a:cs typeface="Calibri"/>
              </a:rPr>
              <a:t> C</a:t>
            </a:r>
            <a:r>
              <a:rPr sz="2100" dirty="0">
                <a:latin typeface="Calibri"/>
                <a:cs typeface="Calibri"/>
              </a:rPr>
              <a:t>.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Resource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type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 has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10 </a:t>
            </a:r>
            <a:r>
              <a:rPr sz="2100" spc="-10" dirty="0">
                <a:latin typeface="Calibri"/>
                <a:cs typeface="Calibri"/>
              </a:rPr>
              <a:t>instances,</a:t>
            </a:r>
            <a:r>
              <a:rPr sz="2100" dirty="0">
                <a:latin typeface="Calibri"/>
                <a:cs typeface="Calibri"/>
              </a:rPr>
              <a:t> B</a:t>
            </a:r>
            <a:r>
              <a:rPr sz="2100" spc="-5" dirty="0">
                <a:latin typeface="Calibri"/>
                <a:cs typeface="Calibri"/>
              </a:rPr>
              <a:t> has</a:t>
            </a:r>
            <a:r>
              <a:rPr sz="2100" dirty="0">
                <a:latin typeface="Calibri"/>
                <a:cs typeface="Calibri"/>
              </a:rPr>
              <a:t> 5 </a:t>
            </a:r>
            <a:r>
              <a:rPr sz="2100" spc="-45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instances </a:t>
            </a:r>
            <a:r>
              <a:rPr sz="2100" spc="-5" dirty="0">
                <a:latin typeface="Calibri"/>
                <a:cs typeface="Calibri"/>
              </a:rPr>
              <a:t>and type </a:t>
            </a:r>
            <a:r>
              <a:rPr sz="2100" dirty="0">
                <a:latin typeface="Calibri"/>
                <a:cs typeface="Calibri"/>
              </a:rPr>
              <a:t>C </a:t>
            </a:r>
            <a:r>
              <a:rPr sz="2100" spc="-5" dirty="0">
                <a:latin typeface="Calibri"/>
                <a:cs typeface="Calibri"/>
              </a:rPr>
              <a:t>has </a:t>
            </a:r>
            <a:r>
              <a:rPr sz="2100" dirty="0">
                <a:latin typeface="Calibri"/>
                <a:cs typeface="Calibri"/>
              </a:rPr>
              <a:t>7 </a:t>
            </a:r>
            <a:r>
              <a:rPr sz="2100" spc="-10" dirty="0">
                <a:latin typeface="Calibri"/>
                <a:cs typeface="Calibri"/>
              </a:rPr>
              <a:t>instances. </a:t>
            </a:r>
            <a:r>
              <a:rPr sz="2100" spc="-5" dirty="0">
                <a:latin typeface="Calibri"/>
                <a:cs typeface="Calibri"/>
              </a:rPr>
              <a:t>Suppose </a:t>
            </a:r>
            <a:r>
              <a:rPr sz="2100" spc="-15" dirty="0">
                <a:latin typeface="Calibri"/>
                <a:cs typeface="Calibri"/>
              </a:rPr>
              <a:t>at </a:t>
            </a:r>
            <a:r>
              <a:rPr sz="2100" spc="-5" dirty="0">
                <a:latin typeface="Calibri"/>
                <a:cs typeface="Calibri"/>
              </a:rPr>
              <a:t>time t</a:t>
            </a:r>
            <a:r>
              <a:rPr sz="2100" spc="-7" baseline="-15873" dirty="0">
                <a:latin typeface="Calibri"/>
                <a:cs typeface="Calibri"/>
              </a:rPr>
              <a:t>0</a:t>
            </a:r>
            <a:r>
              <a:rPr sz="2100" baseline="-15873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following 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snapshot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5" dirty="0">
                <a:latin typeface="Calibri"/>
                <a:cs typeface="Calibri"/>
              </a:rPr>
              <a:t> the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system</a:t>
            </a:r>
            <a:r>
              <a:rPr sz="2100" spc="-5" dirty="0">
                <a:latin typeface="Calibri"/>
                <a:cs typeface="Calibri"/>
              </a:rPr>
              <a:t> has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been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taken: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055" y="3090672"/>
            <a:ext cx="5580888" cy="2602991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756F224C-CB1A-4AF5-B535-8D59B4768C97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47180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Banker’s</a:t>
            </a:r>
            <a:r>
              <a:rPr sz="3300" spc="-30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Algorithm</a:t>
            </a:r>
            <a:r>
              <a:rPr sz="3300" spc="-25" dirty="0">
                <a:solidFill>
                  <a:srgbClr val="000000"/>
                </a:solidFill>
              </a:rPr>
              <a:t> </a:t>
            </a:r>
            <a:r>
              <a:rPr sz="3300" spc="-15" dirty="0">
                <a:solidFill>
                  <a:srgbClr val="000000"/>
                </a:solidFill>
              </a:rPr>
              <a:t>Example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808479"/>
            <a:ext cx="6307455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0" dirty="0">
                <a:latin typeface="Calibri"/>
                <a:cs typeface="Calibri"/>
              </a:rPr>
              <a:t>Question1.</a:t>
            </a:r>
            <a:r>
              <a:rPr sz="2100" b="1" dirty="0">
                <a:latin typeface="Calibri"/>
                <a:cs typeface="Calibri"/>
              </a:rPr>
              <a:t> </a:t>
            </a:r>
            <a:r>
              <a:rPr sz="2100" b="1" spc="-10" dirty="0">
                <a:latin typeface="Calibri"/>
                <a:cs typeface="Calibri"/>
              </a:rPr>
              <a:t>What</a:t>
            </a:r>
            <a:r>
              <a:rPr sz="2100" b="1" spc="-5" dirty="0">
                <a:latin typeface="Calibri"/>
                <a:cs typeface="Calibri"/>
              </a:rPr>
              <a:t> will be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the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content</a:t>
            </a:r>
            <a:r>
              <a:rPr sz="2100" b="1" spc="-5" dirty="0">
                <a:latin typeface="Calibri"/>
                <a:cs typeface="Calibri"/>
              </a:rPr>
              <a:t> of the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Need</a:t>
            </a:r>
            <a:r>
              <a:rPr sz="2100" b="1" spc="-5" dirty="0">
                <a:latin typeface="Calibri"/>
                <a:cs typeface="Calibri"/>
              </a:rPr>
              <a:t> matrix?</a:t>
            </a:r>
            <a:endParaRPr sz="2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100" spc="-10" dirty="0">
                <a:latin typeface="Calibri"/>
                <a:cs typeface="Calibri"/>
              </a:rPr>
              <a:t>Recall: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7030A0"/>
                </a:solidFill>
                <a:latin typeface="Calibri"/>
                <a:cs typeface="Calibri"/>
              </a:rPr>
              <a:t>Need </a:t>
            </a:r>
            <a:r>
              <a:rPr sz="2100" dirty="0">
                <a:solidFill>
                  <a:srgbClr val="7030A0"/>
                </a:solidFill>
                <a:latin typeface="Calibri"/>
                <a:cs typeface="Calibri"/>
              </a:rPr>
              <a:t>[i, </a:t>
            </a:r>
            <a:r>
              <a:rPr sz="2100" spc="-5" dirty="0">
                <a:solidFill>
                  <a:srgbClr val="7030A0"/>
                </a:solidFill>
                <a:latin typeface="Calibri"/>
                <a:cs typeface="Calibri"/>
              </a:rPr>
              <a:t>j]</a:t>
            </a:r>
            <a:r>
              <a:rPr sz="2100" dirty="0">
                <a:solidFill>
                  <a:srgbClr val="7030A0"/>
                </a:solidFill>
                <a:latin typeface="Calibri"/>
                <a:cs typeface="Calibri"/>
              </a:rPr>
              <a:t> = </a:t>
            </a:r>
            <a:r>
              <a:rPr sz="2100" spc="-10" dirty="0">
                <a:solidFill>
                  <a:srgbClr val="7030A0"/>
                </a:solidFill>
                <a:latin typeface="Calibri"/>
                <a:cs typeface="Calibri"/>
              </a:rPr>
              <a:t>Max</a:t>
            </a:r>
            <a:r>
              <a:rPr sz="2100" dirty="0">
                <a:solidFill>
                  <a:srgbClr val="7030A0"/>
                </a:solidFill>
                <a:latin typeface="Calibri"/>
                <a:cs typeface="Calibri"/>
              </a:rPr>
              <a:t> [i,</a:t>
            </a:r>
            <a:r>
              <a:rPr sz="2100" spc="-5" dirty="0">
                <a:solidFill>
                  <a:srgbClr val="7030A0"/>
                </a:solidFill>
                <a:latin typeface="Calibri"/>
                <a:cs typeface="Calibri"/>
              </a:rPr>
              <a:t> j]</a:t>
            </a:r>
            <a:r>
              <a:rPr sz="2100" spc="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7030A0"/>
                </a:solidFill>
                <a:latin typeface="Calibri"/>
                <a:cs typeface="Calibri"/>
              </a:rPr>
              <a:t>– </a:t>
            </a:r>
            <a:r>
              <a:rPr sz="2100" spc="-5" dirty="0">
                <a:solidFill>
                  <a:srgbClr val="7030A0"/>
                </a:solidFill>
                <a:latin typeface="Calibri"/>
                <a:cs typeface="Calibri"/>
              </a:rPr>
              <a:t>Allocation</a:t>
            </a:r>
            <a:r>
              <a:rPr sz="2100" spc="-10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7030A0"/>
                </a:solidFill>
                <a:latin typeface="Calibri"/>
                <a:cs typeface="Calibri"/>
              </a:rPr>
              <a:t>[i, </a:t>
            </a:r>
            <a:r>
              <a:rPr sz="2100" spc="-5" dirty="0">
                <a:solidFill>
                  <a:srgbClr val="7030A0"/>
                </a:solidFill>
                <a:latin typeface="Calibri"/>
                <a:cs typeface="Calibri"/>
              </a:rPr>
              <a:t>j]</a:t>
            </a:r>
            <a:endParaRPr sz="21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3325367"/>
            <a:ext cx="2447543" cy="21915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</a:t>
            </a:r>
            <a:r>
              <a:rPr spc="-30" dirty="0"/>
              <a:t> </a:t>
            </a:r>
            <a:r>
              <a:rPr spc="-10" dirty="0"/>
              <a:t>3753</a:t>
            </a:r>
            <a:r>
              <a:rPr spc="-35" dirty="0"/>
              <a:t> </a:t>
            </a:r>
            <a:r>
              <a:rPr spc="-10" dirty="0"/>
              <a:t>Fall</a:t>
            </a:r>
            <a:r>
              <a:rPr spc="-20" dirty="0"/>
              <a:t> </a:t>
            </a:r>
            <a:r>
              <a:rPr spc="-10" dirty="0"/>
              <a:t>2019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90" y="711200"/>
            <a:ext cx="47174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25" dirty="0">
                <a:latin typeface="Calibri Light"/>
                <a:cs typeface="Calibri Light"/>
              </a:rPr>
              <a:t>Banker’s</a:t>
            </a:r>
            <a:r>
              <a:rPr sz="3300" b="0" spc="-35" dirty="0">
                <a:latin typeface="Calibri Light"/>
                <a:cs typeface="Calibri Light"/>
              </a:rPr>
              <a:t> </a:t>
            </a:r>
            <a:r>
              <a:rPr sz="3300" b="0" spc="-5" dirty="0">
                <a:latin typeface="Calibri Light"/>
                <a:cs typeface="Calibri Light"/>
              </a:rPr>
              <a:t>Algorithm</a:t>
            </a:r>
            <a:r>
              <a:rPr sz="3300" b="0" spc="-25" dirty="0">
                <a:latin typeface="Calibri Light"/>
                <a:cs typeface="Calibri Light"/>
              </a:rPr>
              <a:t> </a:t>
            </a:r>
            <a:r>
              <a:rPr sz="3300" b="0" spc="-15" dirty="0">
                <a:latin typeface="Calibri Light"/>
                <a:cs typeface="Calibri Light"/>
              </a:rPr>
              <a:t>Example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735327"/>
            <a:ext cx="7569200" cy="7789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2900"/>
              </a:lnSpc>
              <a:spcBef>
                <a:spcPts val="95"/>
              </a:spcBef>
            </a:pPr>
            <a:r>
              <a:rPr sz="2100" b="1" spc="-45" dirty="0">
                <a:latin typeface="Calibri"/>
                <a:cs typeface="Calibri"/>
              </a:rPr>
              <a:t>Ques</a:t>
            </a:r>
            <a:r>
              <a:rPr lang="en-IN" sz="2100" b="1" spc="-45" dirty="0" err="1">
                <a:latin typeface="Calibri"/>
                <a:cs typeface="Calibri"/>
              </a:rPr>
              <a:t>ti</a:t>
            </a:r>
            <a:r>
              <a:rPr sz="2100" b="1" spc="-45" dirty="0">
                <a:latin typeface="Calibri"/>
                <a:cs typeface="Calibri"/>
              </a:rPr>
              <a:t>on2.</a:t>
            </a:r>
            <a:r>
              <a:rPr sz="2100" b="1" spc="50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Is </a:t>
            </a:r>
            <a:r>
              <a:rPr sz="2100" b="1" spc="-5" dirty="0">
                <a:latin typeface="Calibri"/>
                <a:cs typeface="Calibri"/>
              </a:rPr>
              <a:t>the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spc="-20" dirty="0">
                <a:latin typeface="Calibri"/>
                <a:cs typeface="Calibri"/>
              </a:rPr>
              <a:t>system</a:t>
            </a:r>
            <a:r>
              <a:rPr sz="2100" b="1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in </a:t>
            </a:r>
            <a:r>
              <a:rPr sz="2100" b="1" dirty="0">
                <a:latin typeface="Calibri"/>
                <a:cs typeface="Calibri"/>
              </a:rPr>
              <a:t>a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safe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spc="-20" dirty="0">
                <a:latin typeface="Calibri"/>
                <a:cs typeface="Calibri"/>
              </a:rPr>
              <a:t>state?</a:t>
            </a:r>
            <a:r>
              <a:rPr sz="2100" b="1" dirty="0">
                <a:latin typeface="Calibri"/>
                <a:cs typeface="Calibri"/>
              </a:rPr>
              <a:t> If</a:t>
            </a:r>
            <a:r>
              <a:rPr sz="2100" b="1" spc="-5" dirty="0">
                <a:latin typeface="Calibri"/>
                <a:cs typeface="Calibri"/>
              </a:rPr>
              <a:t> </a:t>
            </a:r>
            <a:r>
              <a:rPr sz="2100" b="1" spc="-45" dirty="0">
                <a:latin typeface="Calibri"/>
                <a:cs typeface="Calibri"/>
              </a:rPr>
              <a:t>Yes,</a:t>
            </a:r>
            <a:r>
              <a:rPr sz="2100" b="1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then </a:t>
            </a:r>
            <a:r>
              <a:rPr sz="2100" b="1" spc="-10" dirty="0">
                <a:latin typeface="Calibri"/>
                <a:cs typeface="Calibri"/>
              </a:rPr>
              <a:t>what</a:t>
            </a:r>
            <a:r>
              <a:rPr sz="2100" b="1" spc="-5" dirty="0">
                <a:latin typeface="Calibri"/>
                <a:cs typeface="Calibri"/>
              </a:rPr>
              <a:t> is</a:t>
            </a:r>
            <a:r>
              <a:rPr sz="2100" b="1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the</a:t>
            </a:r>
            <a:r>
              <a:rPr sz="2100" b="1" spc="10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safe </a:t>
            </a:r>
            <a:r>
              <a:rPr sz="2100" b="1" spc="-459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sequence?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146595C-FAA6-4D6D-B29B-AD3E820C6367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19" y="1088136"/>
            <a:ext cx="9052560" cy="5584190"/>
            <a:chOff x="45719" y="1088136"/>
            <a:chExt cx="9052560" cy="55841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" y="1088136"/>
              <a:ext cx="2883408" cy="32461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" y="4072128"/>
              <a:ext cx="2883408" cy="13411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6080" y="1088136"/>
              <a:ext cx="3191256" cy="55839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4287" y="1088136"/>
              <a:ext cx="2983991" cy="458419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352" y="5733288"/>
            <a:ext cx="2700528" cy="80467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390" y="525271"/>
            <a:ext cx="47180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Banker’s</a:t>
            </a:r>
            <a:r>
              <a:rPr sz="3300" spc="-30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Algorithm</a:t>
            </a:r>
            <a:r>
              <a:rPr sz="3300" spc="-25" dirty="0">
                <a:solidFill>
                  <a:srgbClr val="000000"/>
                </a:solidFill>
              </a:rPr>
              <a:t> </a:t>
            </a:r>
            <a:r>
              <a:rPr sz="3300" spc="-15" dirty="0">
                <a:solidFill>
                  <a:srgbClr val="000000"/>
                </a:solidFill>
              </a:rPr>
              <a:t>Example</a:t>
            </a:r>
            <a:endParaRPr sz="330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</a:t>
            </a:r>
            <a:r>
              <a:rPr spc="-30" dirty="0"/>
              <a:t> </a:t>
            </a:r>
            <a:r>
              <a:rPr spc="-10" dirty="0"/>
              <a:t>3753</a:t>
            </a:r>
            <a:r>
              <a:rPr spc="-35" dirty="0"/>
              <a:t> </a:t>
            </a:r>
            <a:r>
              <a:rPr spc="-10" dirty="0"/>
              <a:t>Fall</a:t>
            </a:r>
            <a:r>
              <a:rPr spc="-20" dirty="0"/>
              <a:t> </a:t>
            </a:r>
            <a:r>
              <a:rPr spc="-10" dirty="0"/>
              <a:t>2019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47180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Banker’s</a:t>
            </a:r>
            <a:r>
              <a:rPr sz="3300" spc="-30" dirty="0">
                <a:solidFill>
                  <a:srgbClr val="000000"/>
                </a:solidFill>
              </a:rPr>
              <a:t> </a:t>
            </a:r>
            <a:r>
              <a:rPr sz="3300" spc="-5" dirty="0">
                <a:solidFill>
                  <a:srgbClr val="000000"/>
                </a:solidFill>
              </a:rPr>
              <a:t>Algorithm</a:t>
            </a:r>
            <a:r>
              <a:rPr sz="3300" spc="-25" dirty="0">
                <a:solidFill>
                  <a:srgbClr val="000000"/>
                </a:solidFill>
              </a:rPr>
              <a:t> </a:t>
            </a:r>
            <a:r>
              <a:rPr sz="3300" spc="-15" dirty="0">
                <a:solidFill>
                  <a:srgbClr val="000000"/>
                </a:solidFill>
              </a:rPr>
              <a:t>Example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35327"/>
            <a:ext cx="7573009" cy="1633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2900"/>
              </a:lnSpc>
              <a:spcBef>
                <a:spcPts val="95"/>
              </a:spcBef>
            </a:pPr>
            <a:r>
              <a:rPr sz="2100" b="1" spc="-10" dirty="0">
                <a:latin typeface="Calibri"/>
                <a:cs typeface="Calibri"/>
              </a:rPr>
              <a:t>Question2.</a:t>
            </a:r>
            <a:r>
              <a:rPr sz="2100" b="1" spc="20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Is </a:t>
            </a:r>
            <a:r>
              <a:rPr sz="2100" b="1" spc="-5" dirty="0">
                <a:latin typeface="Calibri"/>
                <a:cs typeface="Calibri"/>
              </a:rPr>
              <a:t>the</a:t>
            </a:r>
            <a:r>
              <a:rPr sz="2100" b="1" spc="10" dirty="0">
                <a:latin typeface="Calibri"/>
                <a:cs typeface="Calibri"/>
              </a:rPr>
              <a:t> </a:t>
            </a:r>
            <a:r>
              <a:rPr sz="2100" b="1" spc="-20" dirty="0">
                <a:latin typeface="Calibri"/>
                <a:cs typeface="Calibri"/>
              </a:rPr>
              <a:t>system</a:t>
            </a:r>
            <a:r>
              <a:rPr sz="2100" b="1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in</a:t>
            </a:r>
            <a:r>
              <a:rPr sz="2100" b="1" dirty="0">
                <a:latin typeface="Calibri"/>
                <a:cs typeface="Calibri"/>
              </a:rPr>
              <a:t> a </a:t>
            </a:r>
            <a:r>
              <a:rPr sz="2100" b="1" spc="-15" dirty="0">
                <a:latin typeface="Calibri"/>
                <a:cs typeface="Calibri"/>
              </a:rPr>
              <a:t>safe</a:t>
            </a:r>
            <a:r>
              <a:rPr sz="2100" b="1" spc="10" dirty="0">
                <a:latin typeface="Calibri"/>
                <a:cs typeface="Calibri"/>
              </a:rPr>
              <a:t> </a:t>
            </a:r>
            <a:r>
              <a:rPr sz="2100" b="1" spc="-20" dirty="0">
                <a:latin typeface="Calibri"/>
                <a:cs typeface="Calibri"/>
              </a:rPr>
              <a:t>state?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dirty="0">
                <a:latin typeface="Calibri"/>
                <a:cs typeface="Calibri"/>
              </a:rPr>
              <a:t>If</a:t>
            </a:r>
            <a:r>
              <a:rPr sz="2100" b="1" spc="-5" dirty="0">
                <a:latin typeface="Calibri"/>
                <a:cs typeface="Calibri"/>
              </a:rPr>
              <a:t> </a:t>
            </a:r>
            <a:r>
              <a:rPr sz="2100" b="1" spc="-45" dirty="0">
                <a:latin typeface="Calibri"/>
                <a:cs typeface="Calibri"/>
              </a:rPr>
              <a:t>Yes,</a:t>
            </a:r>
            <a:r>
              <a:rPr sz="2100" b="1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then </a:t>
            </a:r>
            <a:r>
              <a:rPr sz="2100" b="1" spc="-10" dirty="0">
                <a:latin typeface="Calibri"/>
                <a:cs typeface="Calibri"/>
              </a:rPr>
              <a:t>what</a:t>
            </a:r>
            <a:r>
              <a:rPr sz="2100" b="1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is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the</a:t>
            </a:r>
            <a:r>
              <a:rPr sz="2100" b="1" spc="5" dirty="0">
                <a:latin typeface="Calibri"/>
                <a:cs typeface="Calibri"/>
              </a:rPr>
              <a:t> </a:t>
            </a:r>
            <a:r>
              <a:rPr sz="2100" b="1" spc="-15" dirty="0">
                <a:latin typeface="Calibri"/>
                <a:cs typeface="Calibri"/>
              </a:rPr>
              <a:t>safe </a:t>
            </a:r>
            <a:r>
              <a:rPr sz="2100" b="1" spc="-459" dirty="0">
                <a:latin typeface="Calibri"/>
                <a:cs typeface="Calibri"/>
              </a:rPr>
              <a:t> </a:t>
            </a:r>
            <a:r>
              <a:rPr sz="2100" b="1" spc="-5" dirty="0">
                <a:latin typeface="Calibri"/>
                <a:cs typeface="Calibri"/>
              </a:rPr>
              <a:t>sequence?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0" dirty="0">
                <a:solidFill>
                  <a:srgbClr val="7030A0"/>
                </a:solidFill>
                <a:latin typeface="Calibri"/>
                <a:cs typeface="Calibri"/>
              </a:rPr>
              <a:t>Yes,</a:t>
            </a:r>
            <a:r>
              <a:rPr sz="2400" b="1" spc="-5" dirty="0">
                <a:solidFill>
                  <a:srgbClr val="7030A0"/>
                </a:solidFill>
                <a:latin typeface="Calibri"/>
                <a:cs typeface="Calibri"/>
              </a:rPr>
              <a:t> &lt;</a:t>
            </a:r>
            <a:r>
              <a:rPr sz="2400" b="1" i="1" spc="-5" dirty="0">
                <a:solidFill>
                  <a:srgbClr val="7030A0"/>
                </a:solidFill>
                <a:latin typeface="Calibri"/>
                <a:cs typeface="Calibri"/>
              </a:rPr>
              <a:t>P1,</a:t>
            </a:r>
            <a:r>
              <a:rPr sz="2400" b="1" i="1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7030A0"/>
                </a:solidFill>
                <a:latin typeface="Calibri"/>
                <a:cs typeface="Calibri"/>
              </a:rPr>
              <a:t>P3,</a:t>
            </a:r>
            <a:r>
              <a:rPr sz="2400" b="1" i="1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7030A0"/>
                </a:solidFill>
                <a:latin typeface="Calibri"/>
                <a:cs typeface="Calibri"/>
              </a:rPr>
              <a:t>P4,</a:t>
            </a:r>
            <a:r>
              <a:rPr sz="2400" b="1" i="1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7030A0"/>
                </a:solidFill>
                <a:latin typeface="Calibri"/>
                <a:cs typeface="Calibri"/>
              </a:rPr>
              <a:t>P0,</a:t>
            </a:r>
            <a:r>
              <a:rPr sz="2400" b="1" i="1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7030A0"/>
                </a:solidFill>
                <a:latin typeface="Calibri"/>
                <a:cs typeface="Calibri"/>
              </a:rPr>
              <a:t>P2</a:t>
            </a:r>
            <a:r>
              <a:rPr sz="2400" b="1" spc="-5" dirty="0">
                <a:solidFill>
                  <a:srgbClr val="7030A0"/>
                </a:solidFill>
                <a:latin typeface="Calibri"/>
                <a:cs typeface="Calibri"/>
              </a:rPr>
              <a:t>&gt; is</a:t>
            </a:r>
            <a:r>
              <a:rPr sz="2400" b="1" dirty="0">
                <a:solidFill>
                  <a:srgbClr val="7030A0"/>
                </a:solidFill>
                <a:latin typeface="Calibri"/>
                <a:cs typeface="Calibri"/>
              </a:rPr>
              <a:t> a</a:t>
            </a:r>
            <a:r>
              <a:rPr sz="2400" b="1" spc="-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7030A0"/>
                </a:solidFill>
                <a:latin typeface="Calibri"/>
                <a:cs typeface="Calibri"/>
              </a:rPr>
              <a:t>safe</a:t>
            </a:r>
            <a:r>
              <a:rPr sz="2400" b="1" spc="-5" dirty="0">
                <a:solidFill>
                  <a:srgbClr val="7030A0"/>
                </a:solidFill>
                <a:latin typeface="Calibri"/>
                <a:cs typeface="Calibri"/>
              </a:rPr>
              <a:t> sequence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9098C4B-CCD8-4F18-8424-FF20DDF4B472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17170"/>
            <a:ext cx="3463290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20" dirty="0">
                <a:solidFill>
                  <a:srgbClr val="000000"/>
                </a:solidFill>
              </a:rPr>
              <a:t>Week</a:t>
            </a:r>
            <a:r>
              <a:rPr sz="3500" spc="5" dirty="0">
                <a:solidFill>
                  <a:srgbClr val="000000"/>
                </a:solidFill>
              </a:rPr>
              <a:t> </a:t>
            </a:r>
            <a:r>
              <a:rPr sz="3500" spc="50" dirty="0">
                <a:solidFill>
                  <a:srgbClr val="000000"/>
                </a:solidFill>
              </a:rPr>
              <a:t>9</a:t>
            </a:r>
            <a:r>
              <a:rPr sz="3500" spc="5" dirty="0">
                <a:solidFill>
                  <a:srgbClr val="000000"/>
                </a:solidFill>
              </a:rPr>
              <a:t> </a:t>
            </a:r>
            <a:r>
              <a:rPr sz="3500" spc="45" dirty="0">
                <a:solidFill>
                  <a:srgbClr val="000000"/>
                </a:solidFill>
              </a:rPr>
              <a:t>–</a:t>
            </a:r>
            <a:r>
              <a:rPr sz="3500" spc="10" dirty="0">
                <a:solidFill>
                  <a:srgbClr val="000000"/>
                </a:solidFill>
              </a:rPr>
              <a:t> </a:t>
            </a:r>
            <a:r>
              <a:rPr sz="3500" spc="30" dirty="0">
                <a:solidFill>
                  <a:srgbClr val="000000"/>
                </a:solidFill>
              </a:rPr>
              <a:t>Checklist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707390" y="1241044"/>
            <a:ext cx="6580505" cy="284565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10845" indent="-398780">
              <a:lnSpc>
                <a:spcPct val="100000"/>
              </a:lnSpc>
              <a:spcBef>
                <a:spcPts val="530"/>
              </a:spcBef>
              <a:buFont typeface="Wingdings"/>
              <a:buChar char=""/>
              <a:tabLst>
                <a:tab pos="411480" algn="l"/>
              </a:tabLst>
            </a:pPr>
            <a:r>
              <a:rPr lang="en-IN" sz="2800" dirty="0">
                <a:latin typeface="Calibri"/>
                <a:cs typeface="Calibri"/>
              </a:rPr>
              <a:t>Complete this week’s quiz</a:t>
            </a:r>
          </a:p>
          <a:p>
            <a:pPr marL="410845" indent="-398780">
              <a:lnSpc>
                <a:spcPct val="100000"/>
              </a:lnSpc>
              <a:spcBef>
                <a:spcPts val="530"/>
              </a:spcBef>
              <a:buFont typeface="Wingdings"/>
              <a:buChar char=""/>
              <a:tabLst>
                <a:tab pos="411480" algn="l"/>
              </a:tabLst>
            </a:pPr>
            <a:r>
              <a:rPr lang="en-IN" sz="2800" dirty="0">
                <a:latin typeface="Calibri"/>
                <a:cs typeface="Calibri"/>
              </a:rPr>
              <a:t>Work on PS3. Solving the PS should be a good revision for the Midterm</a:t>
            </a:r>
          </a:p>
          <a:p>
            <a:pPr marL="410845" indent="-398780">
              <a:lnSpc>
                <a:spcPct val="100000"/>
              </a:lnSpc>
              <a:spcBef>
                <a:spcPts val="530"/>
              </a:spcBef>
              <a:buFont typeface="Wingdings"/>
              <a:buChar char=""/>
              <a:tabLst>
                <a:tab pos="411480" algn="l"/>
              </a:tabLst>
            </a:pPr>
            <a:r>
              <a:rPr lang="en-IN" sz="2800" dirty="0">
                <a:latin typeface="Calibri"/>
                <a:cs typeface="Calibri"/>
              </a:rPr>
              <a:t>Solve an additional example on </a:t>
            </a:r>
            <a:r>
              <a:rPr sz="2800" spc="-20" dirty="0">
                <a:latin typeface="Calibri"/>
                <a:cs typeface="Calibri"/>
              </a:rPr>
              <a:t>Banker’s</a:t>
            </a:r>
            <a:r>
              <a:rPr sz="2800" spc="-5" dirty="0">
                <a:latin typeface="Calibri"/>
                <a:cs typeface="Calibri"/>
              </a:rPr>
              <a:t> algorithm</a:t>
            </a:r>
            <a:endParaRPr lang="en-IN" sz="2800" spc="-5" dirty="0">
              <a:latin typeface="Calibri"/>
              <a:cs typeface="Calibri"/>
            </a:endParaRPr>
          </a:p>
          <a:p>
            <a:pPr marL="410845" indent="-398780">
              <a:lnSpc>
                <a:spcPct val="100000"/>
              </a:lnSpc>
              <a:spcBef>
                <a:spcPts val="530"/>
              </a:spcBef>
              <a:buFont typeface="Wingdings"/>
              <a:buChar char=""/>
              <a:tabLst>
                <a:tab pos="411480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pic>
        <p:nvPicPr>
          <p:cNvPr id="1026" name="Picture 2" descr="Work Running GIF by Aum">
            <a:extLst>
              <a:ext uri="{FF2B5EF4-FFF2-40B4-BE49-F238E27FC236}">
                <a16:creationId xmlns:a16="http://schemas.microsoft.com/office/drawing/2014/main" id="{950FF008-90EE-4181-AA7A-5C6BEE4959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05200"/>
            <a:ext cx="3222123" cy="241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AD48952E-74C8-4B1F-B2D0-D1A48E39B27B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17322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000000"/>
                </a:solidFill>
              </a:rPr>
              <a:t>Deadlocks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81809"/>
            <a:ext cx="6051550" cy="12319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solidFill>
                  <a:srgbClr val="7030A0"/>
                </a:solidFill>
                <a:latin typeface="Calibri"/>
                <a:cs typeface="Calibri"/>
              </a:rPr>
              <a:t>Deadlocks </a:t>
            </a:r>
            <a:r>
              <a:rPr sz="2100" spc="-15" dirty="0">
                <a:latin typeface="Calibri"/>
                <a:cs typeface="Calibri"/>
              </a:rPr>
              <a:t>exist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amongst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set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processes</a:t>
            </a:r>
            <a:r>
              <a:rPr sz="2100" dirty="0">
                <a:latin typeface="Calibri"/>
                <a:cs typeface="Calibri"/>
              </a:rPr>
              <a:t> if:</a:t>
            </a: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10" dirty="0">
                <a:latin typeface="Calibri"/>
                <a:cs typeface="Calibri"/>
              </a:rPr>
              <a:t>Every </a:t>
            </a:r>
            <a:r>
              <a:rPr sz="1800" spc="-5" dirty="0">
                <a:latin typeface="Calibri"/>
                <a:cs typeface="Calibri"/>
              </a:rPr>
              <a:t>process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10" dirty="0" err="1">
                <a:latin typeface="Calibri"/>
                <a:cs typeface="Calibri"/>
              </a:rPr>
              <a:t>wai</a:t>
            </a:r>
            <a:r>
              <a:rPr lang="en-IN" sz="1800" spc="10" dirty="0" err="1">
                <a:latin typeface="Calibri"/>
                <a:cs typeface="Calibri"/>
              </a:rPr>
              <a:t>ti</a:t>
            </a:r>
            <a:r>
              <a:rPr sz="1800" spc="10" dirty="0">
                <a:latin typeface="Calibri"/>
                <a:cs typeface="Calibri"/>
              </a:rPr>
              <a:t>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10" dirty="0">
                <a:latin typeface="Calibri"/>
                <a:cs typeface="Calibri"/>
              </a:rPr>
              <a:t>event</a:t>
            </a:r>
            <a:endParaRPr sz="18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event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another process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endParaRPr sz="1800" dirty="0">
              <a:latin typeface="Calibri"/>
              <a:cs typeface="Calibri"/>
            </a:endParaRPr>
          </a:p>
          <a:p>
            <a:pPr marL="869950" lvl="2" indent="-17145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869950" algn="l"/>
              </a:tabLst>
            </a:pPr>
            <a:r>
              <a:rPr sz="1500" spc="-15" dirty="0">
                <a:latin typeface="Calibri"/>
                <a:cs typeface="Calibri"/>
              </a:rPr>
              <a:t>Event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can</a:t>
            </a:r>
            <a:r>
              <a:rPr sz="1500" spc="-5" dirty="0">
                <a:latin typeface="Calibri"/>
                <a:cs typeface="Calibri"/>
              </a:rPr>
              <a:t> either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the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5" dirty="0" err="1">
                <a:latin typeface="Calibri"/>
                <a:cs typeface="Calibri"/>
              </a:rPr>
              <a:t>acquisi</a:t>
            </a:r>
            <a:r>
              <a:rPr lang="en-IN" sz="1500" spc="5" dirty="0" err="1">
                <a:latin typeface="Calibri"/>
                <a:cs typeface="Calibri"/>
              </a:rPr>
              <a:t>ti</a:t>
            </a:r>
            <a:r>
              <a:rPr sz="1500" spc="5" dirty="0">
                <a:latin typeface="Calibri"/>
                <a:cs typeface="Calibri"/>
              </a:rPr>
              <a:t>on</a:t>
            </a:r>
            <a:r>
              <a:rPr sz="1500" spc="-5" dirty="0">
                <a:latin typeface="Calibri"/>
                <a:cs typeface="Calibri"/>
              </a:rPr>
              <a:t> or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release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dirty="0">
                <a:latin typeface="Calibri"/>
                <a:cs typeface="Calibri"/>
              </a:rPr>
              <a:t> a</a:t>
            </a:r>
            <a:r>
              <a:rPr sz="1500" spc="-10" dirty="0">
                <a:latin typeface="Calibri"/>
                <a:cs typeface="Calibri"/>
              </a:rPr>
              <a:t> resource</a:t>
            </a:r>
            <a:endParaRPr sz="15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3511296"/>
            <a:ext cx="2822448" cy="2118360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AF1C0CBD-AE7E-462C-9D44-4DA09CE638DC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375157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rgbClr val="000000"/>
                </a:solidFill>
              </a:rPr>
              <a:t>Real </a:t>
            </a:r>
            <a:r>
              <a:rPr sz="3300" spc="-10" dirty="0">
                <a:solidFill>
                  <a:srgbClr val="000000"/>
                </a:solidFill>
              </a:rPr>
              <a:t>world</a:t>
            </a:r>
            <a:r>
              <a:rPr sz="3300" spc="-25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deadlocks?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3744097" y="1943974"/>
            <a:ext cx="4529455" cy="3888104"/>
            <a:chOff x="3744097" y="1943974"/>
            <a:chExt cx="4529455" cy="38881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5375" y="1943974"/>
              <a:ext cx="2018135" cy="20182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4097" y="3802363"/>
              <a:ext cx="2706128" cy="20295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06641" y="1710944"/>
            <a:ext cx="2066289" cy="9798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200"/>
              </a:spcBef>
            </a:pPr>
            <a:r>
              <a:rPr sz="2100" spc="-30" dirty="0">
                <a:latin typeface="Calibri"/>
                <a:cs typeface="Calibri"/>
              </a:rPr>
              <a:t>Truck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-5" dirty="0">
                <a:latin typeface="Calibri"/>
                <a:cs typeface="Calibri"/>
              </a:rPr>
              <a:t>has </a:t>
            </a:r>
            <a:r>
              <a:rPr sz="2100" spc="-15" dirty="0">
                <a:latin typeface="Calibri"/>
                <a:cs typeface="Calibri"/>
              </a:rPr>
              <a:t>to </a:t>
            </a:r>
            <a:r>
              <a:rPr sz="2100" spc="-10" dirty="0">
                <a:latin typeface="Calibri"/>
                <a:cs typeface="Calibri"/>
              </a:rPr>
              <a:t>wait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for</a:t>
            </a:r>
            <a:r>
              <a:rPr sz="2100" spc="7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truck</a:t>
            </a:r>
            <a:r>
              <a:rPr sz="2100" spc="6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B</a:t>
            </a:r>
            <a:r>
              <a:rPr sz="2100" spc="6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to </a:t>
            </a:r>
            <a:r>
              <a:rPr sz="2100" spc="-10" dirty="0">
                <a:latin typeface="Calibri"/>
                <a:cs typeface="Calibri"/>
              </a:rPr>
              <a:t> move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6641" y="3884167"/>
            <a:ext cx="1266190" cy="6629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200"/>
              </a:spcBef>
            </a:pPr>
            <a:r>
              <a:rPr sz="2100" spc="-5" dirty="0">
                <a:latin typeface="Calibri"/>
                <a:cs typeface="Calibri"/>
              </a:rPr>
              <a:t>Not 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</a:t>
            </a:r>
            <a:r>
              <a:rPr sz="2100" dirty="0">
                <a:latin typeface="Calibri"/>
                <a:cs typeface="Calibri"/>
              </a:rPr>
              <a:t>e</a:t>
            </a:r>
            <a:r>
              <a:rPr sz="2100" spc="-10" dirty="0">
                <a:latin typeface="Calibri"/>
                <a:cs typeface="Calibri"/>
              </a:rPr>
              <a:t>a</a:t>
            </a:r>
            <a:r>
              <a:rPr sz="2100" spc="-5" dirty="0">
                <a:latin typeface="Calibri"/>
                <a:cs typeface="Calibri"/>
              </a:rPr>
              <a:t>d</a:t>
            </a:r>
            <a:r>
              <a:rPr sz="2100" spc="5" dirty="0">
                <a:latin typeface="Calibri"/>
                <a:cs typeface="Calibri"/>
              </a:rPr>
              <a:t>lo</a:t>
            </a:r>
            <a:r>
              <a:rPr sz="2100" spc="-5" dirty="0">
                <a:latin typeface="Calibri"/>
                <a:cs typeface="Calibri"/>
              </a:rPr>
              <a:t>c</a:t>
            </a:r>
            <a:r>
              <a:rPr sz="2100" spc="-75" dirty="0">
                <a:latin typeface="Calibri"/>
                <a:cs typeface="Calibri"/>
              </a:rPr>
              <a:t>k</a:t>
            </a:r>
            <a:r>
              <a:rPr sz="2100" dirty="0">
                <a:latin typeface="Calibri"/>
                <a:cs typeface="Calibri"/>
              </a:rPr>
              <a:t>ed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DE3804A2-9EF2-47BD-8D56-483F99DEC98F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37509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0" dirty="0">
                <a:solidFill>
                  <a:srgbClr val="000000"/>
                </a:solidFill>
              </a:rPr>
              <a:t>Real</a:t>
            </a:r>
            <a:r>
              <a:rPr sz="3300" spc="-35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world</a:t>
            </a:r>
            <a:r>
              <a:rPr sz="3300" spc="-35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deadlocks?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808479"/>
            <a:ext cx="11334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Calibri"/>
                <a:cs typeface="Calibri"/>
              </a:rPr>
              <a:t>G</a:t>
            </a:r>
            <a:r>
              <a:rPr sz="2100" spc="-5" dirty="0">
                <a:latin typeface="Calibri"/>
                <a:cs typeface="Calibri"/>
              </a:rPr>
              <a:t>RID</a:t>
            </a:r>
            <a:r>
              <a:rPr sz="2100" spc="-45" dirty="0">
                <a:latin typeface="Calibri"/>
                <a:cs typeface="Calibri"/>
              </a:rPr>
              <a:t>L</a:t>
            </a:r>
            <a:r>
              <a:rPr sz="2100" spc="-5" dirty="0">
                <a:latin typeface="Calibri"/>
                <a:cs typeface="Calibri"/>
              </a:rPr>
              <a:t>O</a:t>
            </a:r>
            <a:r>
              <a:rPr sz="2100" spc="5" dirty="0">
                <a:latin typeface="Calibri"/>
                <a:cs typeface="Calibri"/>
              </a:rPr>
              <a:t>C</a:t>
            </a:r>
            <a:r>
              <a:rPr sz="2100" dirty="0">
                <a:latin typeface="Calibri"/>
                <a:cs typeface="Calibri"/>
              </a:rPr>
              <a:t>K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80962" y="1639887"/>
            <a:ext cx="2527300" cy="927100"/>
            <a:chOff x="5580962" y="1639887"/>
            <a:chExt cx="2527300" cy="927100"/>
          </a:xfrm>
        </p:grpSpPr>
        <p:sp>
          <p:nvSpPr>
            <p:cNvPr id="5" name="object 5"/>
            <p:cNvSpPr/>
            <p:nvPr/>
          </p:nvSpPr>
          <p:spPr>
            <a:xfrm>
              <a:off x="5587312" y="1646237"/>
              <a:ext cx="2514600" cy="838200"/>
            </a:xfrm>
            <a:custGeom>
              <a:avLst/>
              <a:gdLst/>
              <a:ahLst/>
              <a:cxnLst/>
              <a:rect l="l" t="t" r="r" b="b"/>
              <a:pathLst>
                <a:path w="2514600" h="838200">
                  <a:moveTo>
                    <a:pt x="25146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2514600" y="838200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87312" y="1646237"/>
              <a:ext cx="2514600" cy="838200"/>
            </a:xfrm>
            <a:custGeom>
              <a:avLst/>
              <a:gdLst/>
              <a:ahLst/>
              <a:cxnLst/>
              <a:rect l="l" t="t" r="r" b="b"/>
              <a:pathLst>
                <a:path w="2514600" h="838200">
                  <a:moveTo>
                    <a:pt x="0" y="0"/>
                  </a:moveTo>
                  <a:lnTo>
                    <a:pt x="2514600" y="0"/>
                  </a:lnTo>
                  <a:lnTo>
                    <a:pt x="2514600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3362" y="2478087"/>
              <a:ext cx="241300" cy="88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162" y="2478087"/>
              <a:ext cx="241300" cy="88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4562" y="2478087"/>
              <a:ext cx="241300" cy="889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9762" y="2478087"/>
              <a:ext cx="241300" cy="8890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047562" y="1716087"/>
            <a:ext cx="393700" cy="774700"/>
            <a:chOff x="5047562" y="1716087"/>
            <a:chExt cx="393700" cy="774700"/>
          </a:xfrm>
        </p:grpSpPr>
        <p:sp>
          <p:nvSpPr>
            <p:cNvPr id="12" name="object 12"/>
            <p:cNvSpPr/>
            <p:nvPr/>
          </p:nvSpPr>
          <p:spPr>
            <a:xfrm>
              <a:off x="5130112" y="1722437"/>
              <a:ext cx="304800" cy="685800"/>
            </a:xfrm>
            <a:custGeom>
              <a:avLst/>
              <a:gdLst/>
              <a:ahLst/>
              <a:cxnLst/>
              <a:rect l="l" t="t" r="r" b="b"/>
              <a:pathLst>
                <a:path w="304800" h="685800">
                  <a:moveTo>
                    <a:pt x="304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304800" y="685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30112" y="1722437"/>
              <a:ext cx="304800" cy="685800"/>
            </a:xfrm>
            <a:custGeom>
              <a:avLst/>
              <a:gdLst/>
              <a:ahLst/>
              <a:cxnLst/>
              <a:rect l="l" t="t" r="r" b="b"/>
              <a:pathLst>
                <a:path w="304800" h="685800">
                  <a:moveTo>
                    <a:pt x="0" y="0"/>
                  </a:moveTo>
                  <a:lnTo>
                    <a:pt x="304800" y="0"/>
                  </a:lnTo>
                  <a:lnTo>
                    <a:pt x="3048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53912" y="1722437"/>
              <a:ext cx="76200" cy="685800"/>
            </a:xfrm>
            <a:custGeom>
              <a:avLst/>
              <a:gdLst/>
              <a:ahLst/>
              <a:cxnLst/>
              <a:rect l="l" t="t" r="r" b="b"/>
              <a:pathLst>
                <a:path w="76200" h="685800">
                  <a:moveTo>
                    <a:pt x="76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6200" y="6858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53912" y="1722437"/>
              <a:ext cx="76200" cy="685800"/>
            </a:xfrm>
            <a:custGeom>
              <a:avLst/>
              <a:gdLst/>
              <a:ahLst/>
              <a:cxnLst/>
              <a:rect l="l" t="t" r="r" b="b"/>
              <a:pathLst>
                <a:path w="76200" h="685800">
                  <a:moveTo>
                    <a:pt x="0" y="0"/>
                  </a:moveTo>
                  <a:lnTo>
                    <a:pt x="76200" y="0"/>
                  </a:lnTo>
                  <a:lnTo>
                    <a:pt x="76200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3762" y="2401887"/>
              <a:ext cx="241300" cy="88900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056962" y="4840287"/>
            <a:ext cx="2527300" cy="927100"/>
            <a:chOff x="4056962" y="4840287"/>
            <a:chExt cx="2527300" cy="927100"/>
          </a:xfrm>
        </p:grpSpPr>
        <p:sp>
          <p:nvSpPr>
            <p:cNvPr id="18" name="object 18"/>
            <p:cNvSpPr/>
            <p:nvPr/>
          </p:nvSpPr>
          <p:spPr>
            <a:xfrm>
              <a:off x="4063312" y="4846637"/>
              <a:ext cx="2514600" cy="838200"/>
            </a:xfrm>
            <a:custGeom>
              <a:avLst/>
              <a:gdLst/>
              <a:ahLst/>
              <a:cxnLst/>
              <a:rect l="l" t="t" r="r" b="b"/>
              <a:pathLst>
                <a:path w="2514600" h="838200">
                  <a:moveTo>
                    <a:pt x="25146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2514600" y="838200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63312" y="4846637"/>
              <a:ext cx="2514600" cy="838200"/>
            </a:xfrm>
            <a:custGeom>
              <a:avLst/>
              <a:gdLst/>
              <a:ahLst/>
              <a:cxnLst/>
              <a:rect l="l" t="t" r="r" b="b"/>
              <a:pathLst>
                <a:path w="2514600" h="838200">
                  <a:moveTo>
                    <a:pt x="25146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2514600" y="838200"/>
                  </a:lnTo>
                  <a:lnTo>
                    <a:pt x="251460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0562" y="5678487"/>
              <a:ext cx="241300" cy="889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5762" y="5678487"/>
              <a:ext cx="241300" cy="889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9362" y="5678487"/>
              <a:ext cx="241300" cy="889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4162" y="5678487"/>
              <a:ext cx="241300" cy="8890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723963" y="4916487"/>
            <a:ext cx="393700" cy="774700"/>
            <a:chOff x="6723963" y="4916487"/>
            <a:chExt cx="393700" cy="774700"/>
          </a:xfrm>
        </p:grpSpPr>
        <p:sp>
          <p:nvSpPr>
            <p:cNvPr id="25" name="object 25"/>
            <p:cNvSpPr/>
            <p:nvPr/>
          </p:nvSpPr>
          <p:spPr>
            <a:xfrm>
              <a:off x="6730313" y="4922837"/>
              <a:ext cx="304800" cy="685800"/>
            </a:xfrm>
            <a:custGeom>
              <a:avLst/>
              <a:gdLst/>
              <a:ahLst/>
              <a:cxnLst/>
              <a:rect l="l" t="t" r="r" b="b"/>
              <a:pathLst>
                <a:path w="304800" h="685800">
                  <a:moveTo>
                    <a:pt x="304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304800" y="6858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0313" y="4922837"/>
              <a:ext cx="304800" cy="685800"/>
            </a:xfrm>
            <a:custGeom>
              <a:avLst/>
              <a:gdLst/>
              <a:ahLst/>
              <a:cxnLst/>
              <a:rect l="l" t="t" r="r" b="b"/>
              <a:pathLst>
                <a:path w="304800" h="685800">
                  <a:moveTo>
                    <a:pt x="3048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304800" y="685800"/>
                  </a:lnTo>
                  <a:lnTo>
                    <a:pt x="30480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35113" y="4922837"/>
              <a:ext cx="76200" cy="685800"/>
            </a:xfrm>
            <a:custGeom>
              <a:avLst/>
              <a:gdLst/>
              <a:ahLst/>
              <a:cxnLst/>
              <a:rect l="l" t="t" r="r" b="b"/>
              <a:pathLst>
                <a:path w="76200" h="685800">
                  <a:moveTo>
                    <a:pt x="76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6200" y="6858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35113" y="4922837"/>
              <a:ext cx="76200" cy="685800"/>
            </a:xfrm>
            <a:custGeom>
              <a:avLst/>
              <a:gdLst/>
              <a:ahLst/>
              <a:cxnLst/>
              <a:rect l="l" t="t" r="r" b="b"/>
              <a:pathLst>
                <a:path w="76200" h="685800">
                  <a:moveTo>
                    <a:pt x="762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76200" y="685800"/>
                  </a:lnTo>
                  <a:lnTo>
                    <a:pt x="7620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0163" y="5602287"/>
              <a:ext cx="241300" cy="8890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904562" y="1639887"/>
            <a:ext cx="927100" cy="2527300"/>
            <a:chOff x="3904562" y="1639887"/>
            <a:chExt cx="927100" cy="2527300"/>
          </a:xfrm>
        </p:grpSpPr>
        <p:sp>
          <p:nvSpPr>
            <p:cNvPr id="31" name="object 31"/>
            <p:cNvSpPr/>
            <p:nvPr/>
          </p:nvSpPr>
          <p:spPr>
            <a:xfrm>
              <a:off x="3987112" y="1646237"/>
              <a:ext cx="838200" cy="2514600"/>
            </a:xfrm>
            <a:custGeom>
              <a:avLst/>
              <a:gdLst/>
              <a:ahLst/>
              <a:cxnLst/>
              <a:rect l="l" t="t" r="r" b="b"/>
              <a:pathLst>
                <a:path w="838200" h="2514600">
                  <a:moveTo>
                    <a:pt x="8382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838200" y="25146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954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87112" y="1646237"/>
              <a:ext cx="838200" cy="2514600"/>
            </a:xfrm>
            <a:custGeom>
              <a:avLst/>
              <a:gdLst/>
              <a:ahLst/>
              <a:cxnLst/>
              <a:rect l="l" t="t" r="r" b="b"/>
              <a:pathLst>
                <a:path w="838200" h="2514600">
                  <a:moveTo>
                    <a:pt x="838200" y="2514600"/>
                  </a:moveTo>
                  <a:lnTo>
                    <a:pt x="838200" y="0"/>
                  </a:lnTo>
                  <a:lnTo>
                    <a:pt x="0" y="0"/>
                  </a:lnTo>
                  <a:lnTo>
                    <a:pt x="0" y="2514600"/>
                  </a:lnTo>
                  <a:lnTo>
                    <a:pt x="838200" y="25146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562" y="3773487"/>
              <a:ext cx="889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562" y="3468687"/>
              <a:ext cx="88900" cy="241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562" y="1792287"/>
              <a:ext cx="889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4562" y="2097087"/>
              <a:ext cx="88900" cy="241300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3980762" y="4306887"/>
            <a:ext cx="774700" cy="393700"/>
            <a:chOff x="3980762" y="4306887"/>
            <a:chExt cx="774700" cy="393700"/>
          </a:xfrm>
        </p:grpSpPr>
        <p:sp>
          <p:nvSpPr>
            <p:cNvPr id="38" name="object 38"/>
            <p:cNvSpPr/>
            <p:nvPr/>
          </p:nvSpPr>
          <p:spPr>
            <a:xfrm>
              <a:off x="4063312" y="4313237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685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685800" y="304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954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63312" y="4313237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685800" y="3048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304800"/>
                  </a:lnTo>
                  <a:lnTo>
                    <a:pt x="685800" y="3048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63312" y="4618037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685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685800" y="762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954F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063312" y="4618037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685800" y="76200"/>
                  </a:moveTo>
                  <a:lnTo>
                    <a:pt x="685800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685800" y="762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0762" y="4383087"/>
              <a:ext cx="88900" cy="241300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7333563" y="3238500"/>
            <a:ext cx="927100" cy="2527300"/>
            <a:chOff x="7333563" y="3238500"/>
            <a:chExt cx="927100" cy="2527300"/>
          </a:xfrm>
        </p:grpSpPr>
        <p:sp>
          <p:nvSpPr>
            <p:cNvPr id="44" name="object 44"/>
            <p:cNvSpPr/>
            <p:nvPr/>
          </p:nvSpPr>
          <p:spPr>
            <a:xfrm>
              <a:off x="7339913" y="3244850"/>
              <a:ext cx="838200" cy="2514600"/>
            </a:xfrm>
            <a:custGeom>
              <a:avLst/>
              <a:gdLst/>
              <a:ahLst/>
              <a:cxnLst/>
              <a:rect l="l" t="t" r="r" b="b"/>
              <a:pathLst>
                <a:path w="838200" h="2514600">
                  <a:moveTo>
                    <a:pt x="838200" y="0"/>
                  </a:moveTo>
                  <a:lnTo>
                    <a:pt x="0" y="0"/>
                  </a:lnTo>
                  <a:lnTo>
                    <a:pt x="0" y="2514600"/>
                  </a:lnTo>
                  <a:lnTo>
                    <a:pt x="838200" y="25146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39913" y="3244850"/>
              <a:ext cx="838200" cy="2514600"/>
            </a:xfrm>
            <a:custGeom>
              <a:avLst/>
              <a:gdLst/>
              <a:ahLst/>
              <a:cxnLst/>
              <a:rect l="l" t="t" r="r" b="b"/>
              <a:pathLst>
                <a:path w="838200" h="2514600">
                  <a:moveTo>
                    <a:pt x="0" y="0"/>
                  </a:moveTo>
                  <a:lnTo>
                    <a:pt x="0" y="2514600"/>
                  </a:lnTo>
                  <a:lnTo>
                    <a:pt x="838200" y="2514600"/>
                  </a:lnTo>
                  <a:lnTo>
                    <a:pt x="8382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1763" y="3390900"/>
              <a:ext cx="88900" cy="2413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1763" y="3695700"/>
              <a:ext cx="88900" cy="241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1763" y="5372100"/>
              <a:ext cx="88900" cy="2413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1763" y="5067300"/>
              <a:ext cx="88900" cy="241300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7409763" y="2705100"/>
            <a:ext cx="774700" cy="393700"/>
            <a:chOff x="7409763" y="2705100"/>
            <a:chExt cx="774700" cy="393700"/>
          </a:xfrm>
        </p:grpSpPr>
        <p:sp>
          <p:nvSpPr>
            <p:cNvPr id="51" name="object 51"/>
            <p:cNvSpPr/>
            <p:nvPr/>
          </p:nvSpPr>
          <p:spPr>
            <a:xfrm>
              <a:off x="7416113" y="278765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685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685800" y="3048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16113" y="278765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0" y="0"/>
                  </a:moveTo>
                  <a:lnTo>
                    <a:pt x="0" y="304800"/>
                  </a:lnTo>
                  <a:lnTo>
                    <a:pt x="685800" y="304800"/>
                  </a:lnTo>
                  <a:lnTo>
                    <a:pt x="6858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16113" y="2711450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6858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685800" y="762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416113" y="2711450"/>
              <a:ext cx="685800" cy="76200"/>
            </a:xfrm>
            <a:custGeom>
              <a:avLst/>
              <a:gdLst/>
              <a:ahLst/>
              <a:cxnLst/>
              <a:rect l="l" t="t" r="r" b="b"/>
              <a:pathLst>
                <a:path w="685800" h="76200">
                  <a:moveTo>
                    <a:pt x="0" y="0"/>
                  </a:moveTo>
                  <a:lnTo>
                    <a:pt x="0" y="76200"/>
                  </a:lnTo>
                  <a:lnTo>
                    <a:pt x="685800" y="76200"/>
                  </a:lnTo>
                  <a:lnTo>
                    <a:pt x="685800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563" y="2781300"/>
              <a:ext cx="88900" cy="241300"/>
            </a:xfrm>
            <a:prstGeom prst="rect">
              <a:avLst/>
            </a:prstGeom>
          </p:spPr>
        </p:pic>
      </p:grpSp>
      <p:sp>
        <p:nvSpPr>
          <p:cNvPr id="57" name="object 4">
            <a:extLst>
              <a:ext uri="{FF2B5EF4-FFF2-40B4-BE49-F238E27FC236}">
                <a16:creationId xmlns:a16="http://schemas.microsoft.com/office/drawing/2014/main" id="{5240C471-3A62-408A-AAB4-1A250E92D2A9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46297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solidFill>
                  <a:srgbClr val="000000"/>
                </a:solidFill>
              </a:rPr>
              <a:t>Thinking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dirty="0">
                <a:solidFill>
                  <a:srgbClr val="000000"/>
                </a:solidFill>
              </a:rPr>
              <a:t>of</a:t>
            </a:r>
            <a:r>
              <a:rPr sz="3300" spc="-15" dirty="0">
                <a:solidFill>
                  <a:srgbClr val="000000"/>
                </a:solidFill>
              </a:rPr>
              <a:t> </a:t>
            </a:r>
            <a:r>
              <a:rPr sz="3300" spc="-10" dirty="0">
                <a:solidFill>
                  <a:srgbClr val="000000"/>
                </a:solidFill>
              </a:rPr>
              <a:t>moving </a:t>
            </a:r>
            <a:r>
              <a:rPr sz="3300" spc="-20" dirty="0">
                <a:solidFill>
                  <a:srgbClr val="000000"/>
                </a:solidFill>
              </a:rPr>
              <a:t>to</a:t>
            </a:r>
            <a:r>
              <a:rPr sz="3300" spc="-10" dirty="0">
                <a:solidFill>
                  <a:srgbClr val="000000"/>
                </a:solidFill>
              </a:rPr>
              <a:t> </a:t>
            </a:r>
            <a:r>
              <a:rPr sz="3300" spc="-30" dirty="0">
                <a:solidFill>
                  <a:srgbClr val="000000"/>
                </a:solidFill>
              </a:rPr>
              <a:t>NYC?</a:t>
            </a:r>
            <a:endParaRPr sz="3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8544" y="1539239"/>
            <a:ext cx="3486911" cy="4355591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6FBE6858-7A6E-417A-9DEA-F3995AEBB859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362200"/>
            <a:ext cx="6547484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5" dirty="0">
                <a:solidFill>
                  <a:srgbClr val="000000"/>
                </a:solidFill>
              </a:rPr>
              <a:t>Deadlock</a:t>
            </a:r>
            <a:r>
              <a:rPr sz="4500" spc="-45" dirty="0">
                <a:solidFill>
                  <a:srgbClr val="000000"/>
                </a:solidFill>
              </a:rPr>
              <a:t> </a:t>
            </a:r>
            <a:r>
              <a:rPr sz="4500" spc="-20" dirty="0">
                <a:solidFill>
                  <a:srgbClr val="000000"/>
                </a:solidFill>
              </a:rPr>
              <a:t>avoidance</a:t>
            </a:r>
            <a:r>
              <a:rPr sz="4500" spc="-45" dirty="0">
                <a:solidFill>
                  <a:srgbClr val="000000"/>
                </a:solidFill>
              </a:rPr>
              <a:t> </a:t>
            </a:r>
            <a:r>
              <a:rPr sz="4500" spc="-30" dirty="0">
                <a:solidFill>
                  <a:srgbClr val="000000"/>
                </a:solidFill>
              </a:rPr>
              <a:t>strategy</a:t>
            </a:r>
            <a:endParaRPr sz="45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B6D687A-D415-48F3-9D9E-3F42E59C5597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34080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solidFill>
                  <a:srgbClr val="000000"/>
                </a:solidFill>
              </a:rPr>
              <a:t>Deadlock</a:t>
            </a:r>
            <a:r>
              <a:rPr sz="3300" spc="-60" dirty="0">
                <a:solidFill>
                  <a:srgbClr val="000000"/>
                </a:solidFill>
              </a:rPr>
              <a:t> </a:t>
            </a:r>
            <a:r>
              <a:rPr sz="3300" spc="-15" dirty="0">
                <a:solidFill>
                  <a:srgbClr val="000000"/>
                </a:solidFill>
              </a:rPr>
              <a:t>Avoidance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781809"/>
            <a:ext cx="6418580" cy="277558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If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we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20" dirty="0">
                <a:latin typeface="Calibri"/>
                <a:cs typeface="Calibri"/>
              </a:rPr>
              <a:t>have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future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information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10" dirty="0">
                <a:latin typeface="Calibri"/>
                <a:cs typeface="Calibri"/>
              </a:rPr>
              <a:t>Max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resource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requirement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process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6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Can </a:t>
            </a:r>
            <a:r>
              <a:rPr sz="2100" spc="-10" dirty="0">
                <a:latin typeface="Calibri"/>
                <a:cs typeface="Calibri"/>
              </a:rPr>
              <a:t>we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guarantee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that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deadlocks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will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never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occur?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9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2100" spc="-10" dirty="0">
                <a:latin typeface="Calibri"/>
                <a:cs typeface="Calibri"/>
              </a:rPr>
              <a:t>Avoidance</a:t>
            </a:r>
            <a:r>
              <a:rPr sz="2100" spc="-1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Approach:</a:t>
            </a:r>
            <a:endParaRPr sz="21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granting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resource,</a:t>
            </a:r>
            <a:r>
              <a:rPr sz="1800" dirty="0">
                <a:latin typeface="Calibri"/>
                <a:cs typeface="Calibri"/>
              </a:rPr>
              <a:t> check</a:t>
            </a:r>
            <a:r>
              <a:rPr sz="1800" spc="-5" dirty="0">
                <a:latin typeface="Calibri"/>
                <a:cs typeface="Calibri"/>
              </a:rPr>
              <a:t> if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state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b="1" spc="-15" dirty="0">
                <a:latin typeface="Calibri"/>
                <a:cs typeface="Calibri"/>
              </a:rPr>
              <a:t>safe</a:t>
            </a:r>
            <a:endParaRPr sz="18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27050" algn="l"/>
              </a:tabLst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state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20" dirty="0">
                <a:latin typeface="Calibri"/>
                <a:cs typeface="Calibri"/>
              </a:rPr>
              <a:t>safe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Symbol"/>
                <a:cs typeface="Symbol"/>
              </a:rPr>
              <a:t>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no </a:t>
            </a:r>
            <a:r>
              <a:rPr sz="1800" spc="-5" dirty="0">
                <a:latin typeface="Calibri"/>
                <a:cs typeface="Calibri"/>
              </a:rPr>
              <a:t>deadlock!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7FDCCAE-E587-4222-B0D5-1317D47ABE87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167893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>
                <a:solidFill>
                  <a:srgbClr val="000000"/>
                </a:solidFill>
              </a:rPr>
              <a:t>Safe</a:t>
            </a:r>
            <a:r>
              <a:rPr sz="3300" spc="-65" dirty="0">
                <a:solidFill>
                  <a:srgbClr val="000000"/>
                </a:solidFill>
              </a:rPr>
              <a:t> </a:t>
            </a:r>
            <a:r>
              <a:rPr sz="3300" spc="-30" dirty="0">
                <a:solidFill>
                  <a:srgbClr val="000000"/>
                </a:solidFill>
              </a:rPr>
              <a:t>State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56590" y="1732788"/>
            <a:ext cx="7439659" cy="35382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71450" marR="1775460" indent="-171450" algn="r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17145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state</a:t>
            </a:r>
            <a:r>
              <a:rPr sz="2000" dirty="0">
                <a:latin typeface="Calibri"/>
                <a:cs typeface="Calibri"/>
              </a:rPr>
              <a:t> is said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safe</a:t>
            </a:r>
            <a:r>
              <a:rPr sz="2000" spc="-10" dirty="0">
                <a:latin typeface="Calibri"/>
                <a:cs typeface="Calibri"/>
              </a:rPr>
              <a:t>, </a:t>
            </a:r>
            <a:r>
              <a:rPr sz="2000" dirty="0">
                <a:latin typeface="Calibri"/>
                <a:cs typeface="Calibri"/>
              </a:rPr>
              <a:t>if it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10" dirty="0">
                <a:latin typeface="Calibri"/>
                <a:cs typeface="Calibri"/>
              </a:rPr>
              <a:t>process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sequence</a:t>
            </a:r>
            <a:endParaRPr sz="2000">
              <a:latin typeface="Calibri"/>
              <a:cs typeface="Calibri"/>
            </a:endParaRPr>
          </a:p>
          <a:p>
            <a:pPr marR="1736089" algn="r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latin typeface="Calibri"/>
                <a:cs typeface="Calibri"/>
              </a:rPr>
              <a:t>{P</a:t>
            </a:r>
            <a:r>
              <a:rPr sz="1950" baseline="-17094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1950" baseline="-17094" dirty="0">
                <a:latin typeface="Calibri"/>
                <a:cs typeface="Calibri"/>
              </a:rPr>
              <a:t>2</a:t>
            </a:r>
            <a:r>
              <a:rPr sz="2000" dirty="0">
                <a:latin typeface="Calibri"/>
                <a:cs typeface="Calibri"/>
              </a:rPr>
              <a:t>,…,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1950" baseline="-17094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},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1950" baseline="-17094" dirty="0">
                <a:latin typeface="Calibri"/>
                <a:cs typeface="Calibri"/>
              </a:rPr>
              <a:t>i</a:t>
            </a:r>
            <a:r>
              <a:rPr sz="2000" dirty="0">
                <a:latin typeface="Calibri"/>
                <a:cs typeface="Calibri"/>
              </a:rPr>
              <a:t>,</a:t>
            </a:r>
            <a:endParaRPr sz="2000">
              <a:latin typeface="Calibri"/>
              <a:cs typeface="Calibri"/>
            </a:endParaRPr>
          </a:p>
          <a:p>
            <a:pPr marL="234950" marR="55880">
              <a:lnSpc>
                <a:spcPts val="2090"/>
              </a:lnSpc>
              <a:spcBef>
                <a:spcPts val="925"/>
              </a:spcBef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resources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P</a:t>
            </a:r>
            <a:r>
              <a:rPr sz="1950" baseline="-17094" dirty="0">
                <a:latin typeface="Calibri"/>
                <a:cs typeface="Calibri"/>
              </a:rPr>
              <a:t>i</a:t>
            </a:r>
            <a:r>
              <a:rPr sz="1950" spc="7" baseline="-1709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 still </a:t>
            </a:r>
            <a:r>
              <a:rPr sz="2000" spc="-10" dirty="0">
                <a:latin typeface="Calibri"/>
                <a:cs typeface="Calibri"/>
              </a:rPr>
              <a:t>request </a:t>
            </a:r>
            <a:r>
              <a:rPr sz="2000" spc="-5" dirty="0">
                <a:latin typeface="Calibri"/>
                <a:cs typeface="Calibri"/>
              </a:rPr>
              <a:t>can be satisfied </a:t>
            </a:r>
            <a:r>
              <a:rPr sz="2000" spc="-10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currently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available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resources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plus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10" dirty="0">
                <a:latin typeface="Calibri"/>
                <a:cs typeface="Calibri"/>
              </a:rPr>
              <a:t>resources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held </a:t>
            </a:r>
            <a:r>
              <a:rPr sz="2000" spc="-10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5" dirty="0">
                <a:latin typeface="Calibri"/>
                <a:cs typeface="Calibri"/>
              </a:rPr>
              <a:t>P</a:t>
            </a:r>
            <a:r>
              <a:rPr sz="1950" spc="7" baseline="-17094" dirty="0">
                <a:latin typeface="Calibri"/>
                <a:cs typeface="Calibri"/>
              </a:rPr>
              <a:t>j</a:t>
            </a:r>
            <a:r>
              <a:rPr sz="2000" spc="5" dirty="0">
                <a:latin typeface="Calibri"/>
                <a:cs typeface="Calibri"/>
              </a:rPr>
              <a:t>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where</a:t>
            </a:r>
            <a:r>
              <a:rPr sz="2000" dirty="0">
                <a:latin typeface="Calibri"/>
                <a:cs typeface="Calibri"/>
              </a:rPr>
              <a:t> j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&lt; i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Calibri"/>
              <a:cs typeface="Calibri"/>
            </a:endParaRPr>
          </a:p>
          <a:p>
            <a:pPr marL="234950" indent="-171450">
              <a:lnSpc>
                <a:spcPct val="100000"/>
              </a:lnSpc>
              <a:buFont typeface="Arial"/>
              <a:buChar char="•"/>
              <a:tabLst>
                <a:tab pos="234950" algn="l"/>
              </a:tabLst>
            </a:pPr>
            <a:r>
              <a:rPr sz="2000" spc="-10" dirty="0">
                <a:latin typeface="Calibri"/>
                <a:cs typeface="Calibri"/>
              </a:rPr>
              <a:t>State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safe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because </a:t>
            </a:r>
            <a:r>
              <a:rPr sz="2000" dirty="0">
                <a:latin typeface="Calibri"/>
                <a:cs typeface="Calibri"/>
              </a:rPr>
              <a:t>OS</a:t>
            </a:r>
            <a:r>
              <a:rPr sz="2000" spc="-5" dirty="0">
                <a:latin typeface="Calibri"/>
                <a:cs typeface="Calibri"/>
              </a:rPr>
              <a:t> can definitely</a:t>
            </a:r>
            <a:r>
              <a:rPr sz="2000" spc="-15" dirty="0">
                <a:latin typeface="Calibri"/>
                <a:cs typeface="Calibri"/>
              </a:rPr>
              <a:t> avoid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deadlock</a:t>
            </a:r>
            <a:endParaRPr sz="2000">
              <a:latin typeface="Calibri"/>
              <a:cs typeface="Calibri"/>
            </a:endParaRPr>
          </a:p>
          <a:p>
            <a:pPr marL="577850" lvl="1" indent="-17145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577850" algn="l"/>
              </a:tabLst>
            </a:pP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blocking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requests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safe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executed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900">
              <a:latin typeface="Calibri"/>
              <a:cs typeface="Calibri"/>
            </a:endParaRPr>
          </a:p>
          <a:p>
            <a:pPr marL="234950" indent="-171450">
              <a:lnSpc>
                <a:spcPct val="100000"/>
              </a:lnSpc>
              <a:buFont typeface="Arial"/>
              <a:buChar char="•"/>
              <a:tabLst>
                <a:tab pos="234950" algn="l"/>
              </a:tabLst>
            </a:pP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spc="-15" dirty="0">
                <a:latin typeface="Calibri"/>
                <a:cs typeface="Calibri"/>
              </a:rPr>
              <a:t>avoids</a:t>
            </a:r>
            <a:r>
              <a:rPr sz="2000" spc="-5" dirty="0">
                <a:latin typeface="Calibri"/>
                <a:cs typeface="Calibri"/>
              </a:rPr>
              <a:t> circular </a:t>
            </a:r>
            <a:r>
              <a:rPr sz="2000" spc="-10" dirty="0">
                <a:latin typeface="Calibri"/>
                <a:cs typeface="Calibri"/>
              </a:rPr>
              <a:t>wait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condition</a:t>
            </a:r>
            <a:endParaRPr sz="2000">
              <a:latin typeface="Calibri"/>
              <a:cs typeface="Calibri"/>
            </a:endParaRPr>
          </a:p>
          <a:p>
            <a:pPr marL="577850" lvl="1" indent="-17145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577850" algn="l"/>
              </a:tabLst>
            </a:pP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waits</a:t>
            </a:r>
            <a:r>
              <a:rPr sz="1800" spc="-5" dirty="0">
                <a:latin typeface="Calibri"/>
                <a:cs typeface="Calibri"/>
              </a:rPr>
              <a:t> until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safe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state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0" dirty="0">
                <a:latin typeface="Calibri"/>
                <a:cs typeface="Calibri"/>
              </a:rPr>
              <a:t>guaranteed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EBC940F-48DA-4872-9F8E-41CBAF0076C5}"/>
              </a:ext>
            </a:extLst>
          </p:cNvPr>
          <p:cNvSpPr txBox="1"/>
          <p:nvPr/>
        </p:nvSpPr>
        <p:spPr>
          <a:xfrm>
            <a:off x="4044950" y="6444488"/>
            <a:ext cx="10547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CSCI </a:t>
            </a: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3753 </a:t>
            </a:r>
            <a:r>
              <a:rPr sz="900" spc="-5" dirty="0">
                <a:solidFill>
                  <a:srgbClr val="898989"/>
                </a:solidFill>
                <a:latin typeface="Calibri"/>
                <a:cs typeface="Calibri"/>
              </a:rPr>
              <a:t>Spring</a:t>
            </a:r>
            <a:r>
              <a:rPr sz="900" spc="-5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lang="en-IN" sz="900" spc="-10" dirty="0">
                <a:solidFill>
                  <a:srgbClr val="898989"/>
                </a:solidFill>
                <a:latin typeface="Calibri"/>
                <a:cs typeface="Calibri"/>
              </a:rPr>
              <a:t>2021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1397</Words>
  <Application>Microsoft Office PowerPoint</Application>
  <PresentationFormat>On-screen Show (4:3)</PresentationFormat>
  <Paragraphs>199</Paragraphs>
  <Slides>26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Comic Sans MS</vt:lpstr>
      <vt:lpstr>Courier New</vt:lpstr>
      <vt:lpstr>Symbol</vt:lpstr>
      <vt:lpstr>Times New Roman</vt:lpstr>
      <vt:lpstr>Wingdings</vt:lpstr>
      <vt:lpstr>Office Theme</vt:lpstr>
      <vt:lpstr>Office Theme</vt:lpstr>
      <vt:lpstr>CSCI-3753: Operating Systems  Spring 2021</vt:lpstr>
      <vt:lpstr>Week 9 &gt; Bankers Algorithm</vt:lpstr>
      <vt:lpstr>Deadlocks</vt:lpstr>
      <vt:lpstr>Real world deadlocks?</vt:lpstr>
      <vt:lpstr>Real world deadlocks?</vt:lpstr>
      <vt:lpstr>Thinking of moving to NYC?</vt:lpstr>
      <vt:lpstr>Deadlock avoidance strategy</vt:lpstr>
      <vt:lpstr>Deadlock Avoidance</vt:lpstr>
      <vt:lpstr>Safe State</vt:lpstr>
      <vt:lpstr>Safe State Example</vt:lpstr>
      <vt:lpstr>Banker’s Algorithm- Introduction</vt:lpstr>
      <vt:lpstr>Banker’s Algorithm - Introduction</vt:lpstr>
      <vt:lpstr>Banker’s Algorithm</vt:lpstr>
      <vt:lpstr>Banker’s Algorithm – Data Structures</vt:lpstr>
      <vt:lpstr>Banker’s Algorithm – Data Structures</vt:lpstr>
      <vt:lpstr>Banker’s Algorithm – Data Structures</vt:lpstr>
      <vt:lpstr>Banker’s Algorithm Terminology</vt:lpstr>
      <vt:lpstr>Basic Algorithm</vt:lpstr>
      <vt:lpstr>Safety Check work[1..m] = available /* how many resources are available */  finish[1..n] = false (for all i) /* none finished yet */</vt:lpstr>
      <vt:lpstr>Your turn now!  Solve an Example</vt:lpstr>
      <vt:lpstr>Banker’s Algorithm Example</vt:lpstr>
      <vt:lpstr>Banker’s Algorithm Example</vt:lpstr>
      <vt:lpstr>PowerPoint Presentation</vt:lpstr>
      <vt:lpstr>Banker’s Algorithm Example</vt:lpstr>
      <vt:lpstr>Banker’s Algorithm Example</vt:lpstr>
      <vt:lpstr>Week 9 – Checklist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CSCI-3753: Operating Systems  Spring 2021</dc:title>
  <cp:lastModifiedBy>Biljith Thadichi</cp:lastModifiedBy>
  <cp:revision>5</cp:revision>
  <dcterms:created xsi:type="dcterms:W3CDTF">2021-03-05T18:28:47Z</dcterms:created>
  <dcterms:modified xsi:type="dcterms:W3CDTF">2021-03-05T20:26:33Z</dcterms:modified>
</cp:coreProperties>
</file>